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7" r:id="rId1"/>
    <p:sldMasterId id="2147483735" r:id="rId2"/>
  </p:sldMasterIdLst>
  <p:notesMasterIdLst>
    <p:notesMasterId r:id="rId46"/>
  </p:notesMasterIdLst>
  <p:sldIdLst>
    <p:sldId id="2356" r:id="rId3"/>
    <p:sldId id="2408" r:id="rId4"/>
    <p:sldId id="2437" r:id="rId5"/>
    <p:sldId id="2438" r:id="rId6"/>
    <p:sldId id="2355" r:id="rId7"/>
    <p:sldId id="2429" r:id="rId8"/>
    <p:sldId id="2420" r:id="rId9"/>
    <p:sldId id="2421" r:id="rId10"/>
    <p:sldId id="2422" r:id="rId11"/>
    <p:sldId id="2423" r:id="rId12"/>
    <p:sldId id="2424" r:id="rId13"/>
    <p:sldId id="2415" r:id="rId14"/>
    <p:sldId id="2414" r:id="rId15"/>
    <p:sldId id="2425" r:id="rId16"/>
    <p:sldId id="2433" r:id="rId17"/>
    <p:sldId id="2434" r:id="rId18"/>
    <p:sldId id="2435" r:id="rId19"/>
    <p:sldId id="2436" r:id="rId20"/>
    <p:sldId id="2439" r:id="rId21"/>
    <p:sldId id="2441" r:id="rId22"/>
    <p:sldId id="2442" r:id="rId23"/>
    <p:sldId id="2440" r:id="rId24"/>
    <p:sldId id="256" r:id="rId25"/>
    <p:sldId id="2443" r:id="rId26"/>
    <p:sldId id="2453" r:id="rId27"/>
    <p:sldId id="2457" r:id="rId28"/>
    <p:sldId id="2458" r:id="rId29"/>
    <p:sldId id="2455" r:id="rId30"/>
    <p:sldId id="2456" r:id="rId31"/>
    <p:sldId id="2451" r:id="rId32"/>
    <p:sldId id="2459" r:id="rId33"/>
    <p:sldId id="2460" r:id="rId34"/>
    <p:sldId id="2461" r:id="rId35"/>
    <p:sldId id="2444" r:id="rId36"/>
    <p:sldId id="2445" r:id="rId37"/>
    <p:sldId id="2446" r:id="rId38"/>
    <p:sldId id="2447" r:id="rId39"/>
    <p:sldId id="2450" r:id="rId40"/>
    <p:sldId id="2448" r:id="rId41"/>
    <p:sldId id="2449" r:id="rId42"/>
    <p:sldId id="2462" r:id="rId43"/>
    <p:sldId id="2463" r:id="rId44"/>
    <p:sldId id="2464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40FF"/>
    <a:srgbClr val="CAB6EE"/>
    <a:srgbClr val="73FDD6"/>
    <a:srgbClr val="00AEAF"/>
    <a:srgbClr val="00FDFF"/>
    <a:srgbClr val="76D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462" autoAdjust="0"/>
    <p:restoredTop sz="92640" autoAdjust="0"/>
  </p:normalViewPr>
  <p:slideViewPr>
    <p:cSldViewPr snapToGrid="0">
      <p:cViewPr varScale="1">
        <p:scale>
          <a:sx n="75" d="100"/>
          <a:sy n="75" d="100"/>
        </p:scale>
        <p:origin x="296" y="568"/>
      </p:cViewPr>
      <p:guideLst/>
    </p:cSldViewPr>
  </p:slideViewPr>
  <p:outlineViewPr>
    <p:cViewPr>
      <p:scale>
        <a:sx n="33" d="100"/>
        <a:sy n="33" d="100"/>
      </p:scale>
      <p:origin x="0" y="-2133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DBA12D-4609-490C-8F60-AA84BA4E46BE}" type="datetimeFigureOut">
              <a:rPr lang="en-US" smtClean="0"/>
              <a:t>11/14/20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6A096C-96ED-434B-BB48-68877A4C29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590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of our model over existing models estimating hospital resource demand is that it accounts for combinations of risk factors (age, unhealthy behaviors, existing comorbidities, and combinations of comorbidities), including area-level differences in prevalence of these risk factors, in determining COVID intensity.</a:t>
            </a:r>
            <a:r>
              <a:rPr lang="en-US" dirty="0"/>
              <a:t> Accounting for differential risk for specific populations is important both for making projections about the scale of the epidemic, and for prioritizing at-risk populations for protection.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6A096C-96ED-434B-BB48-68877A4C29C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2873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Stage I (Initial shutdown): March 19 - May 7</a:t>
            </a:r>
          </a:p>
          <a:p>
            <a:pPr lvl="1"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 non-essential businesses closed, schools closed.</a:t>
            </a:r>
          </a:p>
          <a:p>
            <a:pPr lvl="1"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 The outbreak begins in Los Angeles with clear exponential spread; full County-wide policy and effort to dramatically limit healthcare overload and deaths by limiting spread. Successful in decreasing hospitalizations, critical illnesses, and deaths (with a delay).</a:t>
            </a:r>
          </a:p>
          <a:p>
            <a:pPr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Stage II: May 8 - June 11</a:t>
            </a:r>
          </a:p>
          <a:p>
            <a:pPr lvl="1"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Low-risk businesses, public spaces for exercise allowed to open (May 8); followed by retail stores for curbside pickup (May 13); houses of worship, political protests, offices that cannot support remote work (May 26); salons and restaurants for on-site dining (May 29) </a:t>
            </a:r>
          </a:p>
          <a:p>
            <a:pPr lvl="1"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 Hospitalizations, critical illnesses, and deaths start increasing following the increasing reopening (and subsequent increase in contact rate – see mobility data) in Stage 2</a:t>
            </a:r>
          </a:p>
          <a:p>
            <a:pPr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Stage III: June 12 - current </a:t>
            </a:r>
          </a:p>
          <a:p>
            <a:pPr lvl="1"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Process of further reopening: First steps open medium-risk (REF) businesses including gyms, museums, hotels (June 12), followed by high-risk (REF) establishments including salons, bars, restaurants (June 19). </a:t>
            </a:r>
          </a:p>
          <a:p>
            <a:pPr marL="457200" marR="0" lvl="1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 Hospitalizations and severe illnesses start increasing; modifications follow to close highest risk establishments including Bars and wineries closed (June 28); followed by indoor dining at restaurants (July 1); and gyms, indoor malls, houses of worship, non-critical offices, and salons (July 13).  Illnesses continue to spread as R(t) continues to rise, or stabilize (as seen in the mobility data); hospitalizations and critical illnesses continue to rise. Notably, an increase in deaths has not begun to follow, even after 6 weeks of sustained increase in hospitalizations.</a:t>
            </a:r>
          </a:p>
          <a:p>
            <a:pPr lvl="1" rtl="0" fontAlgn="base"/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Need to discuss R(t) specifically: and how this embodies mobility data.</a:t>
            </a:r>
          </a:p>
          <a:p>
            <a:pPr lvl="1"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Start by describing all 3 at a high level (introducing what they are). Then describe in context of key dates. Then describe what the total prevalence rate means – may want Dave’s suggestions on this</a:t>
            </a:r>
          </a:p>
          <a:p>
            <a:pPr lvl="1" rtl="0" fontAlgn="base"/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6A096C-96ED-434B-BB48-68877A4C29C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2123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Stage I (Initial shutdown): March 19 - May 7</a:t>
            </a:r>
          </a:p>
          <a:p>
            <a:pPr lvl="1"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 non-essential businesses closed, schools closed.</a:t>
            </a:r>
          </a:p>
          <a:p>
            <a:pPr lvl="1"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 The outbreak begins in Los Angeles with clear exponential spread; full County-wide policy and effort to dramatically limit healthcare overload and deaths by limiting spread. Successful in decreasing hospitalizations, critical illnesses, and deaths (with a delay).</a:t>
            </a:r>
          </a:p>
          <a:p>
            <a:pPr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Stage II: May 8 - June 11</a:t>
            </a:r>
          </a:p>
          <a:p>
            <a:pPr lvl="1"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Low-risk businesses, public spaces for exercise allowed to open (May 8); followed by retail stores for curbside pickup (May 13); houses of worship, political protests, offices that cannot support remote work (May 26); salons and restaurants for on-site dining (May 29) </a:t>
            </a:r>
          </a:p>
          <a:p>
            <a:pPr lvl="1"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 Hospitalizations, critical illnesses, and deaths start increasing following the increasing reopening (and subsequent increase in contact rate – see mobility data) in Stage 2</a:t>
            </a:r>
          </a:p>
          <a:p>
            <a:pPr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Stage III: June 12 - current </a:t>
            </a:r>
          </a:p>
          <a:p>
            <a:pPr lvl="1"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Process of further reopening: First steps open medium-risk (REF) businesses including gyms, museums, hotels (June 12), followed by high-risk (REF) establishments including salons, bars, restaurants (June 19). </a:t>
            </a:r>
          </a:p>
          <a:p>
            <a:pPr marL="457200" marR="0" lvl="1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 Hospitalizations and severe illnesses start increasing; modifications follow to close highest risk establishments including Bars and wineries closed (June 28); followed by indoor dining at restaurants (July 1); and gyms, indoor malls, houses of worship, non-critical offices, and salons (July 13).  Illnesses continue to spread as R(t) continues to rise, or stabilize (as seen in the mobility data); hospitalizations and critical illnesses continue to rise. Notably, an increase in deaths has not begun to follow, even after 6 weeks of sustained increase in hospitalizations.</a:t>
            </a:r>
          </a:p>
          <a:p>
            <a:pPr lvl="1" rtl="0" fontAlgn="base"/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Need to discuss R(t) specifically: and how this embodies mobility data.</a:t>
            </a:r>
          </a:p>
          <a:p>
            <a:pPr lvl="1"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Start by describing all 3 at a high level (introducing what they are). Then describe in context of key dates. Then describe what the total prevalence rate means – may want Dave’s suggestions on this</a:t>
            </a:r>
          </a:p>
          <a:p>
            <a:pPr lvl="1" rtl="0" fontAlgn="base"/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6A096C-96ED-434B-BB48-68877A4C29C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6180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6A096C-96ED-434B-BB48-68877A4C29C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7770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6A096C-96ED-434B-BB48-68877A4C29C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4466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6A096C-96ED-434B-BB48-68877A4C29C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0097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6A096C-96ED-434B-BB48-68877A4C29C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880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6A096C-96ED-434B-BB48-68877A4C29C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12270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6A096C-96ED-434B-BB48-68877A4C29C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08742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6A096C-96ED-434B-BB48-68877A4C29C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6215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6A096C-96ED-434B-BB48-68877A4C29CF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188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of our model over existing models estimating hospital resource demand is that it accounts for combinations of risk factors (age, unhealthy behaviors, existing comorbidities, and combinations of comorbidities), including area-level differences in prevalence of these risk factors, in determining COVID intensity.</a:t>
            </a:r>
            <a:r>
              <a:rPr lang="en-US" dirty="0"/>
              <a:t> Accounting for differential risk for specific populations is important both for making projections about the scale of the epidemic, and for prioritizing at-risk populations for protection.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6A096C-96ED-434B-BB48-68877A4C29C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53403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96500c3d58_2_8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g96500c3d58_2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4456677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Stage I (Initial shutdown): March 19 - May 7</a:t>
            </a:r>
          </a:p>
          <a:p>
            <a:pPr lvl="1"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 non-essential businesses closed, schools closed.</a:t>
            </a:r>
          </a:p>
          <a:p>
            <a:pPr lvl="1"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 The outbreak begins in Los Angeles with clear exponential spread; full County-wide policy and effort to dramatically limit healthcare overload and deaths by limiting spread. Successful in decreasing hospitalizations, critical illnesses, and deaths (with a delay).</a:t>
            </a:r>
          </a:p>
          <a:p>
            <a:pPr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Stage II: May 8 - June 11</a:t>
            </a:r>
          </a:p>
          <a:p>
            <a:pPr lvl="1"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Low-risk businesses, public spaces for exercise allowed to open (May 8); followed by retail stores for curbside pickup (May 13); houses of worship, political protests, offices that cannot support remote work (May 26); salons and restaurants for on-site dining (May 29) </a:t>
            </a:r>
          </a:p>
          <a:p>
            <a:pPr lvl="1"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 Hospitalizations, critical illnesses, and deaths start increasing following the increasing reopening (and subsequent increase in contact rate – see mobility data) in Stage 2</a:t>
            </a:r>
          </a:p>
          <a:p>
            <a:pPr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Stage III: June 12 - current </a:t>
            </a:r>
          </a:p>
          <a:p>
            <a:pPr lvl="1"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Process of further reopening: First steps open medium-risk (REF) businesses including gyms, museums, hotels (June 12), followed by high-risk (REF) establishments including salons, bars, restaurants (June 19). </a:t>
            </a:r>
          </a:p>
          <a:p>
            <a:pPr marL="457200" marR="0" lvl="1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 Hospitalizations and severe illnesses start increasing; modifications follow to close highest risk establishments including Bars and wineries closed (June 28); followed by indoor dining at restaurants (July 1); and gyms, indoor malls, houses of worship, non-critical offices, and salons (July 13).  Illnesses continue to spread as R(t) continues to rise, or stabilize (as seen in the mobility data); hospitalizations and critical illnesses continue to rise. Notably, an increase in deaths has not begun to follow, even after 6 weeks of sustained increase in hospitalizations.</a:t>
            </a:r>
          </a:p>
          <a:p>
            <a:pPr lvl="1" rtl="0" fontAlgn="base"/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Need to discuss R(t) specifically: and how this embodies mobility data.</a:t>
            </a:r>
          </a:p>
          <a:p>
            <a:pPr lvl="1"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Start by describing all 3 at a high level (introducing what they are). Then describe in context of key dates. Then describe what the total prevalence rate means – may want Dave’s suggestions on this</a:t>
            </a:r>
          </a:p>
          <a:p>
            <a:pPr lvl="1" rtl="0" fontAlgn="base"/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6A096C-96ED-434B-BB48-68877A4C29CF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36100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Stage I (Initial shutdown): March 19 - May 7</a:t>
            </a:r>
          </a:p>
          <a:p>
            <a:pPr lvl="1"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 non-essential businesses closed, schools closed.</a:t>
            </a:r>
          </a:p>
          <a:p>
            <a:pPr lvl="1"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 The outbreak begins in Los Angeles with clear exponential spread; full County-wide policy and effort to dramatically limit healthcare overload and deaths by limiting spread. Successful in decreasing hospitalizations, critical illnesses, and deaths (with a delay).</a:t>
            </a:r>
          </a:p>
          <a:p>
            <a:pPr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Stage II: May 8 - June 11</a:t>
            </a:r>
          </a:p>
          <a:p>
            <a:pPr lvl="1"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Low-risk businesses, public spaces for exercise allowed to open (May 8); followed by retail stores for curbside pickup (May 13); houses of worship, political protests, offices that cannot support remote work (May 26); salons and restaurants for on-site dining (May 29) </a:t>
            </a:r>
          </a:p>
          <a:p>
            <a:pPr lvl="1"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 Hospitalizations, critical illnesses, and deaths start increasing following the increasing reopening (and subsequent increase in contact rate – see mobility data) in Stage 2</a:t>
            </a:r>
          </a:p>
          <a:p>
            <a:pPr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Stage III: June 12 - current </a:t>
            </a:r>
          </a:p>
          <a:p>
            <a:pPr lvl="1"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Process of further reopening: First steps open medium-risk (REF) businesses including gyms, museums, hotels (June 12), followed by high-risk (REF) establishments including salons, bars, restaurants (June 19). </a:t>
            </a:r>
          </a:p>
          <a:p>
            <a:pPr marL="457200" marR="0" lvl="1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 Hospitalizations and severe illnesses start increasing; modifications follow to close highest risk establishments including Bars and wineries closed (June 28); followed by indoor dining at restaurants (July 1); and gyms, indoor malls, houses of worship, non-critical offices, and salons (July 13).  Illnesses continue to spread as R(t) continues to rise, or stabilize (as seen in the mobility data); hospitalizations and critical illnesses continue to rise. Notably, an increase in deaths has not begun to follow, even after 6 weeks of sustained increase in hospitalizations.</a:t>
            </a:r>
          </a:p>
          <a:p>
            <a:pPr lvl="1" rtl="0" fontAlgn="base"/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Need to discuss R(t) specifically: and how this embodies mobility data.</a:t>
            </a:r>
          </a:p>
          <a:p>
            <a:pPr lvl="1"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Start by describing all 3 at a high level (introducing what they are). Then describe in context of key dates. Then describe what the total prevalence rate means – may want Dave’s suggestions on this</a:t>
            </a:r>
          </a:p>
          <a:p>
            <a:pPr lvl="1" rtl="0" fontAlgn="base"/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6A096C-96ED-434B-BB48-68877A4C29CF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868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Stage I (Initial shutdown): March 19 - May 7</a:t>
            </a:r>
          </a:p>
          <a:p>
            <a:pPr lvl="1"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 non-essential businesses closed, schools closed.</a:t>
            </a:r>
          </a:p>
          <a:p>
            <a:pPr lvl="1"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 The outbreak begins in Los Angeles with clear exponential spread; full County-wide policy and effort to dramatically limit healthcare overload and deaths by limiting spread. Successful in decreasing hospitalizations, critical illnesses, and deaths (with a delay).</a:t>
            </a:r>
          </a:p>
          <a:p>
            <a:pPr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Stage II: May 8 - June 11</a:t>
            </a:r>
          </a:p>
          <a:p>
            <a:pPr lvl="1"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Low-risk businesses, public spaces for exercise allowed to open (May 8); followed by retail stores for curbside pickup (May 13); houses of worship, political protests, offices that cannot support remote work (May 26); salons and restaurants for on-site dining (May 29) </a:t>
            </a:r>
          </a:p>
          <a:p>
            <a:pPr lvl="1"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 Hospitalizations, critical illnesses, and deaths start increasing following the increasing reopening (and subsequent increase in contact rate – see mobility data) in Stage 2</a:t>
            </a:r>
          </a:p>
          <a:p>
            <a:pPr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Stage III: June 12 - current </a:t>
            </a:r>
          </a:p>
          <a:p>
            <a:pPr lvl="1"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Process of further reopening: First steps open medium-risk (REF) businesses including gyms, museums, hotels (June 12), followed by high-risk (REF) establishments including salons, bars, restaurants (June 19). </a:t>
            </a:r>
          </a:p>
          <a:p>
            <a:pPr marL="457200" marR="0" lvl="1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 Hospitalizations and severe illnesses start increasing; modifications follow to close highest risk establishments including Bars and wineries closed (June 28); followed by indoor dining at restaurants (July 1); and gyms, indoor malls, houses of worship, non-critical offices, and salons (July 13).  Illnesses continue to spread as R(t) continues to rise, or stabilize (as seen in the mobility data); hospitalizations and critical illnesses continue to rise. Notably, an increase in deaths has not begun to follow, even after 6 weeks of sustained increase in hospitalizations.</a:t>
            </a:r>
          </a:p>
          <a:p>
            <a:pPr lvl="1" rtl="0" fontAlgn="base"/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Need to discuss R(t) specifically: and how this embodies mobility data.</a:t>
            </a:r>
          </a:p>
          <a:p>
            <a:pPr lvl="1"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Start by describing all 3 at a high level (introducing what they are). Then describe in context of key dates. Then describe what the total prevalence rate means – may want Dave’s suggestions on this</a:t>
            </a:r>
          </a:p>
          <a:p>
            <a:pPr lvl="1" rtl="0" fontAlgn="base"/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6A096C-96ED-434B-BB48-68877A4C29CF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76237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Stage I (Initial shutdown): March 19 - May 7</a:t>
            </a:r>
          </a:p>
          <a:p>
            <a:pPr lvl="1"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 non-essential businesses closed, schools closed.</a:t>
            </a:r>
          </a:p>
          <a:p>
            <a:pPr lvl="1"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 The outbreak begins in Los Angeles with clear exponential spread; full County-wide policy and effort to dramatically limit healthcare overload and deaths by limiting spread. Successful in decreasing hospitalizations, critical illnesses, and deaths (with a delay).</a:t>
            </a:r>
          </a:p>
          <a:p>
            <a:pPr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Stage II: May 8 - June 11</a:t>
            </a:r>
          </a:p>
          <a:p>
            <a:pPr lvl="1"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Low-risk businesses, public spaces for exercise allowed to open (May 8); followed by retail stores for curbside pickup (May 13); houses of worship, political protests, offices that cannot support remote work (May 26); salons and restaurants for on-site dining (May 29) </a:t>
            </a:r>
          </a:p>
          <a:p>
            <a:pPr lvl="1"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 Hospitalizations, critical illnesses, and deaths start increasing following the increasing reopening (and subsequent increase in contact rate – see mobility data) in Stage 2</a:t>
            </a:r>
          </a:p>
          <a:p>
            <a:pPr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Stage III: June 12 - current </a:t>
            </a:r>
          </a:p>
          <a:p>
            <a:pPr lvl="1"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Process of further reopening: First steps open medium-risk (REF) businesses including gyms, museums, hotels (June 12), followed by high-risk (REF) establishments including salons, bars, restaurants (June 19). </a:t>
            </a:r>
          </a:p>
          <a:p>
            <a:pPr marL="457200" marR="0" lvl="1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 Hospitalizations and severe illnesses start increasing; modifications follow to close highest risk establishments including Bars and wineries closed (June 28); followed by indoor dining at restaurants (July 1); and gyms, indoor malls, houses of worship, non-critical offices, and salons (July 13).  Illnesses continue to spread as R(t) continues to rise, or stabilize (as seen in the mobility data); hospitalizations and critical illnesses continue to rise. Notably, an increase in deaths has not begun to follow, even after 6 weeks of sustained increase in hospitalizations.</a:t>
            </a:r>
          </a:p>
          <a:p>
            <a:pPr lvl="1" rtl="0" fontAlgn="base"/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Need to discuss R(t) specifically: and how this embodies mobility data.</a:t>
            </a:r>
          </a:p>
          <a:p>
            <a:pPr lvl="1"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Start by describing all 3 at a high level (introducing what they are). Then describe in context of key dates. Then describe what the total prevalence rate means – may want Dave’s suggestions on this</a:t>
            </a:r>
          </a:p>
          <a:p>
            <a:pPr lvl="1" rtl="0" fontAlgn="base"/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6A096C-96ED-434B-BB48-68877A4C29CF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78311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Stage I (Initial shutdown): March 19 - May 7</a:t>
            </a:r>
          </a:p>
          <a:p>
            <a:pPr lvl="1"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 non-essential businesses closed, schools closed.</a:t>
            </a:r>
          </a:p>
          <a:p>
            <a:pPr lvl="1"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 The outbreak begins in Los Angeles with clear exponential spread; full County-wide policy and effort to dramatically limit healthcare overload and deaths by limiting spread. Successful in decreasing hospitalizations, critical illnesses, and deaths (with a delay).</a:t>
            </a:r>
          </a:p>
          <a:p>
            <a:pPr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Stage II: May 8 - June 11</a:t>
            </a:r>
          </a:p>
          <a:p>
            <a:pPr lvl="1"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Low-risk businesses, public spaces for exercise allowed to open (May 8); followed by retail stores for curbside pickup (May 13); houses of worship, political protests, offices that cannot support remote work (May 26); salons and restaurants for on-site dining (May 29) </a:t>
            </a:r>
          </a:p>
          <a:p>
            <a:pPr lvl="1"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 Hospitalizations, critical illnesses, and deaths start increasing following the increasing reopening (and subsequent increase in contact rate – see mobility data) in Stage 2</a:t>
            </a:r>
          </a:p>
          <a:p>
            <a:pPr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Stage III: June 12 - current </a:t>
            </a:r>
          </a:p>
          <a:p>
            <a:pPr lvl="1"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Process of further reopening: First steps open medium-risk (REF) businesses including gyms, museums, hotels (June 12), followed by high-risk (REF) establishments including salons, bars, restaurants (June 19). </a:t>
            </a:r>
          </a:p>
          <a:p>
            <a:pPr marL="457200" marR="0" lvl="1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 Hospitalizations and severe illnesses start increasing; modifications follow to close highest risk establishments including Bars and wineries closed (June 28); followed by indoor dining at restaurants (July 1); and gyms, indoor malls, houses of worship, non-critical offices, and salons (July 13).  Illnesses continue to spread as R(t) continues to rise, or stabilize (as seen in the mobility data); hospitalizations and critical illnesses continue to rise. Notably, an increase in deaths has not begun to follow, even after 6 weeks of sustained increase in hospitalizations.</a:t>
            </a:r>
          </a:p>
          <a:p>
            <a:pPr lvl="1" rtl="0" fontAlgn="base"/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Need to discuss R(t) specifically: and how this embodies mobility data.</a:t>
            </a:r>
          </a:p>
          <a:p>
            <a:pPr lvl="1"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Start by describing all 3 at a high level (introducing what they are). Then describe in context of key dates. Then describe what the total prevalence rate means – may want Dave’s suggestions on this</a:t>
            </a:r>
          </a:p>
          <a:p>
            <a:pPr lvl="1" rtl="0" fontAlgn="base"/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6A096C-96ED-434B-BB48-68877A4C29CF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7797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of our model over existing models estimating hospital resource demand is that it accounts for combinations of risk factors (age, unhealthy behaviors, existing comorbidities, and combinations of comorbidities), including area-level differences in prevalence of these risk factors, in determining COVID intensity.</a:t>
            </a:r>
            <a:r>
              <a:rPr lang="en-US" dirty="0"/>
              <a:t> Accounting for differential risk for specific populations is important both for making projections about the scale of the epidemic, and for prioritizing at-risk populations for protection.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6A096C-96ED-434B-BB48-68877A4C29C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8249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of our model over existing models estimating hospital resource demand is that it accounts for combinations of risk factors (age, unhealthy behaviors, existing comorbidities, and combinations of comorbidities), including area-level differences in prevalence of these risk factors, in determining COVID intensity.</a:t>
            </a:r>
            <a:r>
              <a:rPr lang="en-US" dirty="0"/>
              <a:t> Accounting for differential risk for specific populations is important both for making projections about the scale of the epidemic, and for prioritizing at-risk populations for protection.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6A096C-96ED-434B-BB48-68877A4C29C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4840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/>
            <a:r>
              <a:rPr lang="en-US" dirty="0"/>
              <a:t>of our model over existing models estimating hospital resource demand is that it accounts for combinations of risk factors (age, unhealthy behaviors, existing comorbidities, and combinations of comorbidities), including area-level differences in prevalence of these risk factors, in determining COVID intensity. </a:t>
            </a:r>
          </a:p>
          <a:p>
            <a:pPr marL="171450" indent="-171450"/>
            <a:r>
              <a:rPr lang="en-US" b="1" dirty="0"/>
              <a:t>Borrow correlation structure between these parameters to get this</a:t>
            </a:r>
          </a:p>
          <a:p>
            <a:pPr marL="171450" indent="-171450"/>
            <a:r>
              <a:rPr lang="en-US" b="1" dirty="0"/>
              <a:t>Bring in local LA data on risk factors to make these estimates</a:t>
            </a:r>
          </a:p>
          <a:p>
            <a:pPr marL="171450" indent="-171450"/>
            <a:r>
              <a:rPr lang="en-US" dirty="0"/>
              <a:t>Benefit: Accounting for differential risk for specific populations is important both for making projections about the scale of the epidemic, and for prioritizing at-risk populations for protection.</a:t>
            </a:r>
          </a:p>
          <a:p>
            <a:pPr marL="171450" indent="-171450"/>
            <a:r>
              <a:rPr lang="en-US" dirty="0"/>
              <a:t>Also lets us do analyses that control for specific risk factors – controlling for higher rates of disparities in these groups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6A096C-96ED-434B-BB48-68877A4C29C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9648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6A096C-96ED-434B-BB48-68877A4C29C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660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Stage I (Initial shutdown): March 19 - May 7</a:t>
            </a:r>
          </a:p>
          <a:p>
            <a:pPr lvl="1"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 non-essential businesses closed, schools closed.</a:t>
            </a:r>
          </a:p>
          <a:p>
            <a:pPr lvl="1"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 The outbreak begins in Los Angeles with clear exponential spread; full County-wide policy and effort to dramatically limit healthcare overload and deaths by limiting spread. Successful in decreasing hospitalizations, critical illnesses, and deaths (with a delay).</a:t>
            </a:r>
          </a:p>
          <a:p>
            <a:pPr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Stage II: May 8 - June 11</a:t>
            </a:r>
          </a:p>
          <a:p>
            <a:pPr lvl="1"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Low-risk businesses, public spaces for exercise allowed to open (May 8); followed by retail stores for curbside pickup (May 13); houses of worship, political protests, offices that cannot support remote work (May 26); salons and restaurants for on-site dining (May 29) </a:t>
            </a:r>
          </a:p>
          <a:p>
            <a:pPr lvl="1"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 Hospitalizations, critical illnesses, and deaths start increasing following the increasing reopening (and subsequent increase in contact rate – see mobility data) in Stage 2</a:t>
            </a:r>
          </a:p>
          <a:p>
            <a:pPr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Stage III: June 12 - current </a:t>
            </a:r>
          </a:p>
          <a:p>
            <a:pPr lvl="1"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Process of further reopening: First steps open medium-risk (REF) businesses including gyms, museums, hotels (June 12), followed by high-risk (REF) establishments including salons, bars, restaurants (June 19). </a:t>
            </a:r>
          </a:p>
          <a:p>
            <a:pPr marL="457200" marR="0" lvl="1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 Hospitalizations and severe illnesses start increasing; modifications follow to close highest risk establishments including Bars and wineries closed (June 28); followed by indoor dining at restaurants (July 1); and gyms, indoor malls, houses of worship, non-critical offices, and salons (July 13).  Illnesses continue to spread as R(t) continues to rise, or stabilize (as seen in the mobility data); hospitalizations and critical illnesses continue to rise. Notably, an increase in deaths has not begun to follow, even after 6 weeks of sustained increase in hospitalizations.</a:t>
            </a:r>
          </a:p>
          <a:p>
            <a:pPr lvl="1" rtl="0" fontAlgn="base"/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Need to discuss R(t) specifically: and how this embodies mobility data.</a:t>
            </a:r>
          </a:p>
          <a:p>
            <a:pPr lvl="1"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Start by describing all 3 at a high level (introducing what they are). Then describe in context of key dates. Then describe what the total prevalence rate means – may want Dave’s suggestions on this</a:t>
            </a:r>
          </a:p>
          <a:p>
            <a:pPr lvl="1" rtl="0" fontAlgn="base"/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6A096C-96ED-434B-BB48-68877A4C29C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8065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Stage I (Initial shutdown): March 19 - May 7</a:t>
            </a:r>
          </a:p>
          <a:p>
            <a:pPr lvl="1"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 non-essential businesses closed, schools closed.</a:t>
            </a:r>
          </a:p>
          <a:p>
            <a:pPr lvl="1"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 The outbreak begins in Los Angeles with clear exponential spread; full County-wide policy and effort to dramatically limit healthcare overload and deaths by limiting spread. Successful in decreasing hospitalizations, critical illnesses, and deaths (with a delay).</a:t>
            </a:r>
          </a:p>
          <a:p>
            <a:pPr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Stage II: May 8 - June 11</a:t>
            </a:r>
          </a:p>
          <a:p>
            <a:pPr lvl="1"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Low-risk businesses, public spaces for exercise allowed to open (May 8); followed by retail stores for curbside pickup (May 13); houses of worship, political protests, offices that cannot support remote work (May 26); salons and restaurants for on-site dining (May 29) </a:t>
            </a:r>
          </a:p>
          <a:p>
            <a:pPr lvl="1"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 Hospitalizations, critical illnesses, and deaths start increasing following the increasing reopening (and subsequent increase in contact rate – see mobility data) in Stage 2</a:t>
            </a:r>
          </a:p>
          <a:p>
            <a:pPr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Stage III: June 12 - current </a:t>
            </a:r>
          </a:p>
          <a:p>
            <a:pPr lvl="1"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Process of further reopening: First steps open medium-risk (REF) businesses including gyms, museums, hotels (June 12), followed by high-risk (REF) establishments including salons, bars, restaurants (June 19). </a:t>
            </a:r>
          </a:p>
          <a:p>
            <a:pPr marL="457200" marR="0" lvl="1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 Hospitalizations and severe illnesses start increasing; modifications follow to close highest risk establishments including Bars and wineries closed (June 28); followed by indoor dining at restaurants (July 1); and gyms, indoor malls, houses of worship, non-critical offices, and salons (July 13).  Illnesses continue to spread as R(t) continues to rise, or stabilize (as seen in the mobility data); hospitalizations and critical illnesses continue to rise. Notably, an increase in deaths has not begun to follow, even after 6 weeks of sustained increase in hospitalizations.</a:t>
            </a:r>
          </a:p>
          <a:p>
            <a:pPr lvl="1" rtl="0" fontAlgn="base"/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Need to discuss R(t) specifically: and how this embodies mobility data.</a:t>
            </a:r>
          </a:p>
          <a:p>
            <a:pPr lvl="1"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Start by describing all 3 at a high level (introducing what they are). Then describe in context of key dates. Then describe what the total prevalence rate means – may want Dave’s suggestions on this</a:t>
            </a:r>
          </a:p>
          <a:p>
            <a:pPr lvl="1" rtl="0" fontAlgn="base"/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6A096C-96ED-434B-BB48-68877A4C29C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406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Stage I (Initial shutdown): March 19 - May 7</a:t>
            </a:r>
          </a:p>
          <a:p>
            <a:pPr lvl="1"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 non-essential businesses closed, schools closed.</a:t>
            </a:r>
          </a:p>
          <a:p>
            <a:pPr lvl="1"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 The outbreak begins in Los Angeles with clear exponential spread; full County-wide policy and effort to dramatically limit healthcare overload and deaths by limiting spread. Successful in decreasing hospitalizations, critical illnesses, and deaths (with a delay).</a:t>
            </a:r>
          </a:p>
          <a:p>
            <a:pPr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Stage II: May 8 - June 11</a:t>
            </a:r>
          </a:p>
          <a:p>
            <a:pPr lvl="1"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Low-risk businesses, public spaces for exercise allowed to open (May 8); followed by retail stores for curbside pickup (May 13); houses of worship, political protests, offices that cannot support remote work (May 26); salons and restaurants for on-site dining (May 29) </a:t>
            </a:r>
          </a:p>
          <a:p>
            <a:pPr lvl="1"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 Hospitalizations, critical illnesses, and deaths start increasing following the increasing reopening (and subsequent increase in contact rate – see mobility data) in Stage 2</a:t>
            </a:r>
          </a:p>
          <a:p>
            <a:pPr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Stage III: June 12 - current </a:t>
            </a:r>
          </a:p>
          <a:p>
            <a:pPr lvl="1"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Process of further reopening: First steps open medium-risk (REF) businesses including gyms, museums, hotels (June 12), followed by high-risk (REF) establishments including salons, bars, restaurants (June 19). </a:t>
            </a:r>
          </a:p>
          <a:p>
            <a:pPr marL="457200" marR="0" lvl="1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 Hospitalizations and severe illnesses start increasing; modifications follow to close highest risk establishments including Bars and wineries closed (June 28); followed by indoor dining at restaurants (July 1); and gyms, indoor malls, houses of worship, non-critical offices, and salons (July 13).  Illnesses continue to spread as R(t) continues to rise, or stabilize (as seen in the mobility data); hospitalizations and critical illnesses continue to rise. Notably, an increase in deaths has not begun to follow, even after 6 weeks of sustained increase in hospitalizations.</a:t>
            </a:r>
          </a:p>
          <a:p>
            <a:pPr lvl="1" rtl="0" fontAlgn="base"/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Need to discuss R(t) specifically: and how this embodies mobility data.</a:t>
            </a:r>
          </a:p>
          <a:p>
            <a:pPr lvl="1"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Start by describing all 3 at a high level (introducing what they are). Then describe in context of key dates. Then describe what the total prevalence rate means – may want Dave’s suggestions on this</a:t>
            </a:r>
          </a:p>
          <a:p>
            <a:pPr lvl="1" rtl="0" fontAlgn="base"/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6A096C-96ED-434B-BB48-68877A4C29C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6182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8F060-994F-AF4D-A070-0EEEDA5E3A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2B2889-58D5-4E4A-9EC7-EE8FB41798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96C72D-4691-6C4B-BD62-4C2A3144F8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8102CB-0AEA-064A-BABD-BA26185DA371}" type="datetime1">
              <a:rPr lang="en-US" smtClean="0"/>
              <a:t>11/14/20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A25080-1620-8D47-B915-CCA24ED26D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A28A4D-2D99-1C47-AB74-BC30DD0458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8A304-6B2A-0C42-BAA9-D66435E261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0462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1D8D30-3AF6-DB46-992F-E6136327A0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77BD8BD-3594-6B41-9AC3-58ADB6C186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8D40EC-5BA3-FF4C-99B5-7F634769C5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2F0DF-E62B-724F-B51C-936207BBEF7B}" type="datetime1">
              <a:rPr lang="en-US" smtClean="0"/>
              <a:t>11/14/20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710EB9-CD5E-0C4C-A5E4-B53A9656A3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345E2C-33B3-A745-8590-1CEC4801E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8A304-6B2A-0C42-BAA9-D66435E261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365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970C287-9974-4D4A-B7CB-0E99FB42634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D0AA831-DBC9-A64F-81F6-88D4FDF885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EF5198-7E57-2944-ACC8-B8D3482EEE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EC4B08-B6F5-7241-AA2C-781A94ADF284}" type="datetime1">
              <a:rPr lang="en-US" smtClean="0"/>
              <a:t>11/14/20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C61E4F-BC41-9F4C-9E76-8435A178C2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1FA686-FD19-7944-827D-C93D9017D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8A304-6B2A-0C42-BAA9-D66435E261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0353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8F060-994F-AF4D-A070-0EEEDA5E3A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2B2889-58D5-4E4A-9EC7-EE8FB41798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96C72D-4691-6C4B-BD62-4C2A3144F8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3D679-F571-2846-854D-9551D19C8CCA}" type="datetime1">
              <a:rPr lang="en-US" smtClean="0"/>
              <a:t>11/14/20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A25080-1620-8D47-B915-CCA24ED26D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A28A4D-2D99-1C47-AB74-BC30DD0458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8A304-6B2A-0C42-BAA9-D66435E261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3465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C7014E-3510-5245-A7FD-8AB297897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DD0E2A-2030-6142-AD3D-EDC5C47CBB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B5FF39-B21A-6047-B8B1-35C50566B2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68090-630E-3443-9DC8-82452858CAA4}" type="datetime1">
              <a:rPr lang="en-US" smtClean="0"/>
              <a:t>11/14/20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704812-6423-4849-AB50-DB0112D123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575BD1-5C8F-6645-AC5F-627DC2C123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8A304-6B2A-0C42-BAA9-D66435E261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5796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EBDF9C-A5F6-DB48-BB7C-FFE0E2A7D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C32357-1158-7E48-9D44-801CA980DE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DD33B3-6224-7F42-84C9-26A3F4369AB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662" y="6463415"/>
            <a:ext cx="3447738" cy="365125"/>
          </a:xfrm>
        </p:spPr>
        <p:txBody>
          <a:bodyPr/>
          <a:lstStyle/>
          <a:p>
            <a:fld id="{408B87E2-035F-9E43-8504-927F4219DC81}" type="datetime1">
              <a:rPr lang="en-US" smtClean="0"/>
              <a:t>11/14/20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B7A7A7-E9A2-CB45-8BE4-E1E0BF5557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731DC8-D0D7-E347-AA6D-FEDD82498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8A304-6B2A-0C42-BAA9-D66435E261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53054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D97DC-989F-954B-9745-AD9AEFDA47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BE7FDA-BDCD-424B-B7CD-8693058F550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F3D2F0-DAE0-1E4A-AA5F-7B78868871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7A9AD2-012F-3B45-8DAB-935767875D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3B8E1-4318-5945-8782-85D0E3C63AF6}" type="datetime1">
              <a:rPr lang="en-US" smtClean="0"/>
              <a:t>11/14/20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182F78-F210-024C-9D74-FD797441DC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3BFF1C-42EA-354E-97F3-01C1A0E0D4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8A304-6B2A-0C42-BAA9-D66435E261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39030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888573-12EE-2546-8998-94E83B4083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AEE09C-4CCA-F645-908E-3FB918AE54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90CCEC-6A31-D044-8E95-B1789DE472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6237A9A-2E3B-D642-8DD7-4EB161F714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9CD1C38-79F1-0F43-9B82-E607EF3B783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A28F734-F663-0841-B1CE-9EBE544595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0DD62-E577-9B4C-96C2-FA3BBF84F749}" type="datetime1">
              <a:rPr lang="en-US" smtClean="0"/>
              <a:t>11/14/20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FA9F855-701C-B649-BAB2-DC62280584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C8500D0-D901-E24A-BD95-0BB90C6481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8A304-6B2A-0C42-BAA9-D66435E261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39016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DDFF25-5168-904A-91DD-A6FED7F41D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B5C02D0-F112-5B4B-AF33-6BE548D413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C5315-8A6C-C349-8480-4DE9DEB6BB5F}" type="datetime1">
              <a:rPr lang="en-US" smtClean="0"/>
              <a:t>11/14/20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1BDFDC-7856-ED41-A971-08E21F4877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1B3C59-3EEC-B548-85A1-8C713D712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8A304-6B2A-0C42-BAA9-D66435E261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4936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785DCFE-B559-E044-9401-E908B6D047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C6882-81D8-BA43-A12A-12E00210FE44}" type="datetime1">
              <a:rPr lang="en-US" smtClean="0"/>
              <a:t>11/14/20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76DD79A-B835-4E48-B583-F1CC0E5C39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9A9E44-5F02-C24A-B685-AEB09A8D2F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8A304-6B2A-0C42-BAA9-D66435E261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06862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A2220C-B58F-E848-93EE-8077D66DF4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3FC07C-7D2C-8B40-9566-6C083D13CB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915D62-EEE2-CD4A-8970-D321B32ADC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0AAED1-79A4-DB45-81A7-0AC8E45624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043C0A-ED4C-AE41-811D-96D7FE795B21}" type="datetime1">
              <a:rPr lang="en-US" smtClean="0"/>
              <a:t>11/14/20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B51798-5BAF-6547-9004-5AD80B2EB3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0A6A90-CD81-4440-9EED-6E5DF02BCB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8A304-6B2A-0C42-BAA9-D66435E261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4185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C7014E-3510-5245-A7FD-8AB297897C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z="4400" b="1" dirty="0">
                <a:solidFill>
                  <a:srgbClr val="990014"/>
                </a:solidFill>
              </a:rPr>
              <a:t>Why Our Model is Unique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DD0E2A-2030-6142-AD3D-EDC5C47CBB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B5FF39-B21A-6047-B8B1-35C50566B2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0A4567-4EF2-2C40-B272-301124C57413}" type="datetime1">
              <a:rPr lang="en-US" smtClean="0"/>
              <a:t>11/14/20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704812-6423-4849-AB50-DB0112D123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575BD1-5C8F-6645-AC5F-627DC2C123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8A304-6B2A-0C42-BAA9-D66435E261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00102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9C9D0-BC15-F64D-BA44-81391A3B88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04C046E-CA02-5445-A838-4FFCD85593A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EFE637-6A72-6043-ABA2-F2AE0F5975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2BA056-F31B-E34B-A9BD-DED3D69738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AB957-FF2C-C444-8198-4D05EABDD015}" type="datetime1">
              <a:rPr lang="en-US" smtClean="0"/>
              <a:t>11/14/20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9B7132-FBA1-C243-BDAF-4D2C9121F4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79E3C4-A11B-D149-9DA3-130E0D626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8A304-6B2A-0C42-BAA9-D66435E261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24987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1D8D30-3AF6-DB46-992F-E6136327A0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77BD8BD-3594-6B41-9AC3-58ADB6C186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8D40EC-5BA3-FF4C-99B5-7F634769C5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81DA-F5CD-7E43-BB31-14CE86F69237}" type="datetime1">
              <a:rPr lang="en-US" smtClean="0"/>
              <a:t>11/14/20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710EB9-CD5E-0C4C-A5E4-B53A9656A3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345E2C-33B3-A745-8590-1CEC4801E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8A304-6B2A-0C42-BAA9-D66435E261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79307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970C287-9974-4D4A-B7CB-0E99FB42634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D0AA831-DBC9-A64F-81F6-88D4FDF885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EF5198-7E57-2944-ACC8-B8D3482EEE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E17F5-1FEC-DD43-AB09-57426C061C5A}" type="datetime1">
              <a:rPr lang="en-US" smtClean="0"/>
              <a:t>11/14/20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C61E4F-BC41-9F4C-9E76-8435A178C2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1FA686-FD19-7944-827D-C93D9017D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8A304-6B2A-0C42-BAA9-D66435E261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467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EBDF9C-A5F6-DB48-BB7C-FFE0E2A7D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C32357-1158-7E48-9D44-801CA980DE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DD33B3-6224-7F42-84C9-26A3F4369A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9FF372-0FEE-1E48-97F5-D99D5EB0A651}" type="datetime1">
              <a:rPr lang="en-US" smtClean="0"/>
              <a:t>11/14/20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B7A7A7-E9A2-CB45-8BE4-E1E0BF5557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731DC8-D0D7-E347-AA6D-FEDD82498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8A304-6B2A-0C42-BAA9-D66435E261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6954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D97DC-989F-954B-9745-AD9AEFDA47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BE7FDA-BDCD-424B-B7CD-8693058F550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F3D2F0-DAE0-1E4A-AA5F-7B78868871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7A9AD2-012F-3B45-8DAB-935767875D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590F29-6BCA-0A40-912F-AF732810BC37}" type="datetime1">
              <a:rPr lang="en-US" smtClean="0"/>
              <a:t>11/14/20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182F78-F210-024C-9D74-FD797441DC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3BFF1C-42EA-354E-97F3-01C1A0E0D4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8A304-6B2A-0C42-BAA9-D66435E261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3846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888573-12EE-2546-8998-94E83B4083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AEE09C-4CCA-F645-908E-3FB918AE54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90CCEC-6A31-D044-8E95-B1789DE472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6237A9A-2E3B-D642-8DD7-4EB161F714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9CD1C38-79F1-0F43-9B82-E607EF3B783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A28F734-F663-0841-B1CE-9EBE544595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8EB0E-47F9-D442-B550-52903A87367D}" type="datetime1">
              <a:rPr lang="en-US" smtClean="0"/>
              <a:t>11/14/20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FA9F855-701C-B649-BAB2-DC62280584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C8500D0-D901-E24A-BD95-0BB90C6481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8A304-6B2A-0C42-BAA9-D66435E261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2325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DDFF25-5168-904A-91DD-A6FED7F41D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B5C02D0-F112-5B4B-AF33-6BE548D413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C1FB8-8391-9545-9FAB-BD37D4DF4980}" type="datetime1">
              <a:rPr lang="en-US" smtClean="0"/>
              <a:t>11/14/20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1BDFDC-7856-ED41-A971-08E21F4877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1B3C59-3EEC-B548-85A1-8C713D712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8A304-6B2A-0C42-BAA9-D66435E261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6039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785DCFE-B559-E044-9401-E908B6D047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A5D7B9-BAE4-A84D-90E1-001B26671992}" type="datetime1">
              <a:rPr lang="en-US" smtClean="0"/>
              <a:t>11/14/20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76DD79A-B835-4E48-B583-F1CC0E5C39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9A9E44-5F02-C24A-B685-AEB09A8D2F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8A304-6B2A-0C42-BAA9-D66435E261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9608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A2220C-B58F-E848-93EE-8077D66DF4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3FC07C-7D2C-8B40-9566-6C083D13CB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915D62-EEE2-CD4A-8970-D321B32ADC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0AAED1-79A4-DB45-81A7-0AC8E45624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B103DD-54E7-1644-8544-2D08EA21BC10}" type="datetime1">
              <a:rPr lang="en-US" smtClean="0"/>
              <a:t>11/14/20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B51798-5BAF-6547-9004-5AD80B2EB3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0A6A90-CD81-4440-9EED-6E5DF02BCB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8A304-6B2A-0C42-BAA9-D66435E261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2242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9C9D0-BC15-F64D-BA44-81391A3B88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04C046E-CA02-5445-A838-4FFCD85593A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EFE637-6A72-6043-ABA2-F2AE0F5975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2BA056-F31B-E34B-A9BD-DED3D69738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A93835-3811-0349-9366-8C33A62ECCB6}" type="datetime1">
              <a:rPr lang="en-US" smtClean="0"/>
              <a:t>11/14/20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9B7132-FBA1-C243-BDAF-4D2C9121F4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79E3C4-A11B-D149-9DA3-130E0D626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8A304-6B2A-0C42-BAA9-D66435E261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559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DAD1FB-BED9-FF47-874E-E4221617B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679EC5-1FFF-8B4D-9555-3F5B2920A5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B3A4A3-A76C-3E4C-94A4-D2DCE367B7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fld id="{9613FC19-67DD-314A-8C42-A67DC8EDEC8D}" type="datetime1">
              <a:rPr lang="en-US" smtClean="0"/>
              <a:t>11/14/20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33D283-7277-234D-9EEF-0E492B347B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FDCFD4-6715-6C4A-9C37-BBC73B03F2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fld id="{46B8A304-6B2A-0C42-BAA9-D66435E261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2040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Century Gothic" panose="020B0502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DAD1FB-BED9-FF47-874E-E4221617B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679EC5-1FFF-8B4D-9555-3F5B2920A5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B3A4A3-A76C-3E4C-94A4-D2DCE367B7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fld id="{A980A2FD-E0AD-4E47-A112-C4DB7ECDCE1B}" type="datetime1">
              <a:rPr lang="en-US" smtClean="0"/>
              <a:t>11/14/20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33D283-7277-234D-9EEF-0E492B347B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FDCFD4-6715-6C4A-9C37-BBC73B03F2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fld id="{46B8A304-6B2A-0C42-BAA9-D66435E2618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0366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Century Gothic" panose="020B0502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em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7.emf"/><Relationship Id="rId4" Type="http://schemas.openxmlformats.org/officeDocument/2006/relationships/image" Target="../media/image1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e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e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8D9DFC86-FA24-1E4C-BBCD-E963EEB53AAC}"/>
              </a:ext>
            </a:extLst>
          </p:cNvPr>
          <p:cNvSpPr/>
          <p:nvPr/>
        </p:nvSpPr>
        <p:spPr>
          <a:xfrm>
            <a:off x="466917" y="1713996"/>
            <a:ext cx="1274618" cy="1246909"/>
          </a:xfrm>
          <a:prstGeom prst="ellipse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0CEE458-5D10-5B4B-8FAB-D05ABEA12A15}"/>
              </a:ext>
            </a:extLst>
          </p:cNvPr>
          <p:cNvSpPr/>
          <p:nvPr/>
        </p:nvSpPr>
        <p:spPr>
          <a:xfrm>
            <a:off x="3171520" y="1713996"/>
            <a:ext cx="1274618" cy="1246909"/>
          </a:xfrm>
          <a:prstGeom prst="ellipse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100AE2E-7CD0-3D4B-8A9E-6BC0885F3B6A}"/>
              </a:ext>
            </a:extLst>
          </p:cNvPr>
          <p:cNvSpPr/>
          <p:nvPr/>
        </p:nvSpPr>
        <p:spPr>
          <a:xfrm>
            <a:off x="5298385" y="67856"/>
            <a:ext cx="1274618" cy="1246909"/>
          </a:xfrm>
          <a:prstGeom prst="ellipse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87EB0DB-5C71-D84B-871E-3D966D64F0DE}"/>
              </a:ext>
            </a:extLst>
          </p:cNvPr>
          <p:cNvSpPr/>
          <p:nvPr/>
        </p:nvSpPr>
        <p:spPr>
          <a:xfrm>
            <a:off x="7615823" y="4626470"/>
            <a:ext cx="1274618" cy="1246909"/>
          </a:xfrm>
          <a:prstGeom prst="ellipse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9A022D4-2636-0740-9DB0-C0A86EB26AAB}"/>
              </a:ext>
            </a:extLst>
          </p:cNvPr>
          <p:cNvSpPr/>
          <p:nvPr/>
        </p:nvSpPr>
        <p:spPr>
          <a:xfrm>
            <a:off x="9341999" y="1742611"/>
            <a:ext cx="1274618" cy="1246909"/>
          </a:xfrm>
          <a:prstGeom prst="ellipse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2C7802E-8DC7-3446-8F51-A5308C7AA5CC}"/>
              </a:ext>
            </a:extLst>
          </p:cNvPr>
          <p:cNvCxnSpPr>
            <a:stCxn id="4" idx="6"/>
            <a:endCxn id="7" idx="2"/>
          </p:cNvCxnSpPr>
          <p:nvPr/>
        </p:nvCxnSpPr>
        <p:spPr>
          <a:xfrm>
            <a:off x="1741535" y="2337451"/>
            <a:ext cx="1429985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0980FCF-F39F-0C4D-9FA0-D4F389B3C925}"/>
              </a:ext>
            </a:extLst>
          </p:cNvPr>
          <p:cNvCxnSpPr>
            <a:cxnSpLocks/>
            <a:stCxn id="7" idx="6"/>
            <a:endCxn id="64" idx="1"/>
          </p:cNvCxnSpPr>
          <p:nvPr/>
        </p:nvCxnSpPr>
        <p:spPr>
          <a:xfrm flipV="1">
            <a:off x="4446138" y="2330742"/>
            <a:ext cx="852247" cy="6709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B965B73-D1AE-F54F-92DE-22B51EB58A5F}"/>
              </a:ext>
            </a:extLst>
          </p:cNvPr>
          <p:cNvCxnSpPr>
            <a:cxnSpLocks/>
            <a:stCxn id="7" idx="7"/>
            <a:endCxn id="8" idx="3"/>
          </p:cNvCxnSpPr>
          <p:nvPr/>
        </p:nvCxnSpPr>
        <p:spPr>
          <a:xfrm flipV="1">
            <a:off x="4259475" y="1132159"/>
            <a:ext cx="1225573" cy="764443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99D1954-715E-6A48-B43F-12A647F5103B}"/>
              </a:ext>
            </a:extLst>
          </p:cNvPr>
          <p:cNvCxnSpPr>
            <a:cxnSpLocks/>
            <a:stCxn id="64" idx="3"/>
            <a:endCxn id="13" idx="2"/>
          </p:cNvCxnSpPr>
          <p:nvPr/>
        </p:nvCxnSpPr>
        <p:spPr>
          <a:xfrm>
            <a:off x="6523634" y="2330742"/>
            <a:ext cx="2818365" cy="35324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5A5C51E-12F2-EF46-8E92-64E0156D34C3}"/>
              </a:ext>
            </a:extLst>
          </p:cNvPr>
          <p:cNvCxnSpPr>
            <a:cxnSpLocks/>
            <a:stCxn id="70" idx="3"/>
            <a:endCxn id="13" idx="3"/>
          </p:cNvCxnSpPr>
          <p:nvPr/>
        </p:nvCxnSpPr>
        <p:spPr>
          <a:xfrm flipV="1">
            <a:off x="7240986" y="2806914"/>
            <a:ext cx="2287676" cy="1378708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024F436-F3AB-A143-B9CA-318044E139E7}"/>
              </a:ext>
            </a:extLst>
          </p:cNvPr>
          <p:cNvCxnSpPr>
            <a:cxnSpLocks/>
            <a:stCxn id="11" idx="7"/>
            <a:endCxn id="13" idx="3"/>
          </p:cNvCxnSpPr>
          <p:nvPr/>
        </p:nvCxnSpPr>
        <p:spPr>
          <a:xfrm flipV="1">
            <a:off x="8703778" y="2806914"/>
            <a:ext cx="824884" cy="2002162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E900535-24D6-B346-97C0-0CE281D82459}"/>
              </a:ext>
            </a:extLst>
          </p:cNvPr>
          <p:cNvCxnSpPr>
            <a:cxnSpLocks/>
            <a:stCxn id="64" idx="2"/>
            <a:endCxn id="70" idx="0"/>
          </p:cNvCxnSpPr>
          <p:nvPr/>
        </p:nvCxnSpPr>
        <p:spPr>
          <a:xfrm>
            <a:off x="5911010" y="2953022"/>
            <a:ext cx="717352" cy="61032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19C5227C-5D69-0242-8C10-D65FFED28FF6}"/>
              </a:ext>
            </a:extLst>
          </p:cNvPr>
          <p:cNvCxnSpPr>
            <a:cxnSpLocks/>
            <a:stCxn id="11" idx="3"/>
            <a:endCxn id="100" idx="3"/>
          </p:cNvCxnSpPr>
          <p:nvPr/>
        </p:nvCxnSpPr>
        <p:spPr>
          <a:xfrm flipH="1">
            <a:off x="7233823" y="5690773"/>
            <a:ext cx="568663" cy="467673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F728D4DC-55E7-6541-809A-A03CDC1528A2}"/>
              </a:ext>
            </a:extLst>
          </p:cNvPr>
          <p:cNvCxnSpPr>
            <a:cxnSpLocks/>
            <a:stCxn id="11" idx="5"/>
            <a:endCxn id="75" idx="1"/>
          </p:cNvCxnSpPr>
          <p:nvPr/>
        </p:nvCxnSpPr>
        <p:spPr>
          <a:xfrm>
            <a:off x="8703778" y="5690773"/>
            <a:ext cx="443146" cy="467673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E9B90900-955D-BD49-9684-7E59529276EA}"/>
              </a:ext>
            </a:extLst>
          </p:cNvPr>
          <p:cNvSpPr txBox="1"/>
          <p:nvPr/>
        </p:nvSpPr>
        <p:spPr>
          <a:xfrm>
            <a:off x="422826" y="4390752"/>
            <a:ext cx="299743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S = Susceptible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E = Exposed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A = Infected/Undetected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I = Infected/Detected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H = Hospitalized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Q = ICU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V = Ventilated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D = Death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R = Recovered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1BFEAA64-A80F-EB46-B03C-2F38D77EE2EA}"/>
              </a:ext>
            </a:extLst>
          </p:cNvPr>
          <p:cNvCxnSpPr>
            <a:cxnSpLocks/>
            <a:stCxn id="8" idx="6"/>
            <a:endCxn id="13" idx="1"/>
          </p:cNvCxnSpPr>
          <p:nvPr/>
        </p:nvCxnSpPr>
        <p:spPr>
          <a:xfrm>
            <a:off x="6573003" y="691311"/>
            <a:ext cx="2955659" cy="1233906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D153EC9C-A0AE-0F43-B688-E54B73750BF2}"/>
              </a:ext>
            </a:extLst>
          </p:cNvPr>
          <p:cNvCxnSpPr>
            <a:cxnSpLocks/>
            <a:stCxn id="70" idx="3"/>
            <a:endCxn id="11" idx="1"/>
          </p:cNvCxnSpPr>
          <p:nvPr/>
        </p:nvCxnSpPr>
        <p:spPr>
          <a:xfrm>
            <a:off x="7240986" y="4185622"/>
            <a:ext cx="561500" cy="623454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ectangle 63">
            <a:extLst>
              <a:ext uri="{FF2B5EF4-FFF2-40B4-BE49-F238E27FC236}">
                <a16:creationId xmlns:a16="http://schemas.microsoft.com/office/drawing/2014/main" id="{C109C743-6B91-0545-A122-1113EA849E11}"/>
              </a:ext>
            </a:extLst>
          </p:cNvPr>
          <p:cNvSpPr/>
          <p:nvPr/>
        </p:nvSpPr>
        <p:spPr>
          <a:xfrm>
            <a:off x="5298385" y="1708462"/>
            <a:ext cx="1225249" cy="124456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86ED78A7-2497-7243-9AF1-25609FA07F16}"/>
              </a:ext>
            </a:extLst>
          </p:cNvPr>
          <p:cNvSpPr/>
          <p:nvPr/>
        </p:nvSpPr>
        <p:spPr>
          <a:xfrm>
            <a:off x="6015737" y="3563342"/>
            <a:ext cx="1225249" cy="124456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2258CA35-7F04-8749-AA4F-9D0408BC296F}"/>
              </a:ext>
            </a:extLst>
          </p:cNvPr>
          <p:cNvSpPr/>
          <p:nvPr/>
        </p:nvSpPr>
        <p:spPr>
          <a:xfrm>
            <a:off x="9146924" y="5536166"/>
            <a:ext cx="1225249" cy="124456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847DF790-485B-1D4F-A1C9-7B78BD0DAB2D}"/>
              </a:ext>
            </a:extLst>
          </p:cNvPr>
          <p:cNvSpPr/>
          <p:nvPr/>
        </p:nvSpPr>
        <p:spPr>
          <a:xfrm>
            <a:off x="6008574" y="5536166"/>
            <a:ext cx="1225249" cy="124456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FDC719B-0050-6445-B0BE-838ADDD88314}"/>
              </a:ext>
            </a:extLst>
          </p:cNvPr>
          <p:cNvSpPr/>
          <p:nvPr/>
        </p:nvSpPr>
        <p:spPr>
          <a:xfrm>
            <a:off x="2001466" y="1764114"/>
            <a:ext cx="183188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l-GR" sz="2800" i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μ(</a:t>
            </a:r>
            <a:r>
              <a:rPr lang="en-US" sz="2800" i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t)</a:t>
            </a:r>
            <a:r>
              <a:rPr lang="el-GR" sz="2800" i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β</a:t>
            </a:r>
            <a:endParaRPr lang="en-US" sz="2800" i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3B32100-ED92-684C-8050-F896316FCFBB}"/>
              </a:ext>
            </a:extLst>
          </p:cNvPr>
          <p:cNvSpPr/>
          <p:nvPr/>
        </p:nvSpPr>
        <p:spPr>
          <a:xfrm>
            <a:off x="5730349" y="2965794"/>
            <a:ext cx="41069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3200" dirty="0">
                <a:solidFill>
                  <a:srgbClr val="C00000"/>
                </a:solidFill>
                <a:latin typeface="STIXGeneral-Italic" pitchFamily="2" charset="2"/>
              </a:rPr>
              <a:t>α</a:t>
            </a:r>
            <a:endParaRPr lang="en-US" sz="3200" dirty="0">
              <a:solidFill>
                <a:srgbClr val="C00000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46C27E5-ACBC-934A-82EF-07C8FD320711}"/>
              </a:ext>
            </a:extLst>
          </p:cNvPr>
          <p:cNvSpPr/>
          <p:nvPr/>
        </p:nvSpPr>
        <p:spPr>
          <a:xfrm>
            <a:off x="7406244" y="1821483"/>
            <a:ext cx="75212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C00000"/>
                </a:solidFill>
                <a:latin typeface="STIXGeneral-Italic" pitchFamily="2" charset="2"/>
              </a:rPr>
              <a:t>1-</a:t>
            </a:r>
            <a:r>
              <a:rPr lang="el-GR" sz="3200" dirty="0">
                <a:solidFill>
                  <a:srgbClr val="C00000"/>
                </a:solidFill>
                <a:latin typeface="STIXGeneral-Italic" pitchFamily="2" charset="2"/>
              </a:rPr>
              <a:t>α</a:t>
            </a:r>
            <a:endParaRPr lang="en-US" sz="3200" dirty="0">
              <a:solidFill>
                <a:srgbClr val="C00000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3B0DBFF-6A3F-1347-9418-C23A9D21612F}"/>
              </a:ext>
            </a:extLst>
          </p:cNvPr>
          <p:cNvSpPr/>
          <p:nvPr/>
        </p:nvSpPr>
        <p:spPr>
          <a:xfrm>
            <a:off x="7269123" y="4497349"/>
            <a:ext cx="36740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3200" dirty="0">
                <a:solidFill>
                  <a:srgbClr val="C00000"/>
                </a:solidFill>
                <a:latin typeface="STIXGeneral-Italic" pitchFamily="2" charset="2"/>
              </a:rPr>
              <a:t>κ</a:t>
            </a:r>
            <a:endParaRPr lang="en-US" sz="3200" dirty="0">
              <a:solidFill>
                <a:srgbClr val="C00000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F53CF54-0D34-3840-9176-E4383E0F2DF3}"/>
              </a:ext>
            </a:extLst>
          </p:cNvPr>
          <p:cNvSpPr/>
          <p:nvPr/>
        </p:nvSpPr>
        <p:spPr>
          <a:xfrm>
            <a:off x="7725635" y="2903087"/>
            <a:ext cx="70884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C00000"/>
                </a:solidFill>
                <a:latin typeface="STIXGeneral-Italic" pitchFamily="2" charset="2"/>
              </a:rPr>
              <a:t>1-</a:t>
            </a:r>
            <a:r>
              <a:rPr lang="el-GR" sz="3200" dirty="0">
                <a:solidFill>
                  <a:srgbClr val="C00000"/>
                </a:solidFill>
                <a:latin typeface="STIXGeneral-Italic" pitchFamily="2" charset="2"/>
              </a:rPr>
              <a:t>κ</a:t>
            </a:r>
            <a:endParaRPr lang="en-US" sz="3200" dirty="0">
              <a:solidFill>
                <a:srgbClr val="C00000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54DE244-D966-6E4E-92CE-B461815A03B0}"/>
              </a:ext>
            </a:extLst>
          </p:cNvPr>
          <p:cNvSpPr/>
          <p:nvPr/>
        </p:nvSpPr>
        <p:spPr>
          <a:xfrm>
            <a:off x="8582987" y="5861588"/>
            <a:ext cx="37382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3200" dirty="0">
                <a:solidFill>
                  <a:srgbClr val="C00000"/>
                </a:solidFill>
                <a:latin typeface="STIXGeneral-Italic" pitchFamily="2" charset="2"/>
              </a:rPr>
              <a:t>δ</a:t>
            </a:r>
            <a:endParaRPr lang="en-US" sz="3200" dirty="0">
              <a:solidFill>
                <a:srgbClr val="C00000"/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EE4B0B0-E64E-F742-9291-824B512DCDF3}"/>
              </a:ext>
            </a:extLst>
          </p:cNvPr>
          <p:cNvSpPr/>
          <p:nvPr/>
        </p:nvSpPr>
        <p:spPr>
          <a:xfrm>
            <a:off x="8950563" y="3771662"/>
            <a:ext cx="71526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C00000"/>
                </a:solidFill>
                <a:latin typeface="STIXGeneral-Italic" pitchFamily="2" charset="2"/>
              </a:rPr>
              <a:t>1-</a:t>
            </a:r>
            <a:r>
              <a:rPr lang="el-GR" sz="3200" dirty="0">
                <a:solidFill>
                  <a:srgbClr val="C00000"/>
                </a:solidFill>
                <a:latin typeface="STIXGeneral-Italic" pitchFamily="2" charset="2"/>
              </a:rPr>
              <a:t>δ</a:t>
            </a:r>
            <a:endParaRPr lang="en-US" sz="3200" dirty="0">
              <a:solidFill>
                <a:srgbClr val="C00000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8C8AA6D-18B0-BB42-8804-6FB3D46B5BC6}"/>
              </a:ext>
            </a:extLst>
          </p:cNvPr>
          <p:cNvSpPr/>
          <p:nvPr/>
        </p:nvSpPr>
        <p:spPr>
          <a:xfrm>
            <a:off x="4332350" y="966166"/>
            <a:ext cx="70884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C00000"/>
                </a:solidFill>
                <a:latin typeface="STIXGeneral-Italic" pitchFamily="2" charset="2"/>
              </a:rPr>
              <a:t>1-r</a:t>
            </a:r>
            <a:endParaRPr lang="en-US" sz="3200" dirty="0">
              <a:solidFill>
                <a:srgbClr val="C00000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8421C8F-A07D-834A-93F9-EC8353510731}"/>
              </a:ext>
            </a:extLst>
          </p:cNvPr>
          <p:cNvSpPr/>
          <p:nvPr/>
        </p:nvSpPr>
        <p:spPr>
          <a:xfrm>
            <a:off x="4661346" y="1812297"/>
            <a:ext cx="34496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C00000"/>
                </a:solidFill>
                <a:latin typeface="STIXGeneral-Italic" pitchFamily="2" charset="2"/>
              </a:rPr>
              <a:t>r</a:t>
            </a:r>
            <a:endParaRPr lang="en-US" sz="3200" dirty="0">
              <a:solidFill>
                <a:srgbClr val="C00000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A03525E-B2C8-0847-AB37-BD973D800F2C}"/>
              </a:ext>
            </a:extLst>
          </p:cNvPr>
          <p:cNvSpPr/>
          <p:nvPr/>
        </p:nvSpPr>
        <p:spPr>
          <a:xfrm>
            <a:off x="4544159" y="2467105"/>
            <a:ext cx="4459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333333"/>
                </a:solidFill>
                <a:latin typeface="STIXGeneral-Italic" pitchFamily="2" charset="2"/>
              </a:rPr>
              <a:t>d</a:t>
            </a:r>
            <a:r>
              <a:rPr lang="en-US" baseline="-25000" dirty="0" err="1">
                <a:solidFill>
                  <a:srgbClr val="333333"/>
                </a:solidFill>
                <a:latin typeface="STIXGeneral-Italic" pitchFamily="2" charset="2"/>
              </a:rPr>
              <a:t>EI</a:t>
            </a:r>
            <a:endParaRPr lang="en-US" baseline="-25000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4C5799C-6477-F140-8F89-D4FC29E85A46}"/>
              </a:ext>
            </a:extLst>
          </p:cNvPr>
          <p:cNvSpPr/>
          <p:nvPr/>
        </p:nvSpPr>
        <p:spPr>
          <a:xfrm>
            <a:off x="4983616" y="1331088"/>
            <a:ext cx="4459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333333"/>
                </a:solidFill>
                <a:latin typeface="STIXGeneral-Italic" pitchFamily="2" charset="2"/>
              </a:rPr>
              <a:t>d</a:t>
            </a:r>
            <a:r>
              <a:rPr lang="en-US" baseline="-25000" dirty="0" err="1">
                <a:solidFill>
                  <a:srgbClr val="333333"/>
                </a:solidFill>
                <a:latin typeface="STIXGeneral-Italic" pitchFamily="2" charset="2"/>
              </a:rPr>
              <a:t>EI</a:t>
            </a:r>
            <a:endParaRPr lang="en-US" baseline="-25000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82EEF052-1C67-C347-B14C-0567187F3A6E}"/>
              </a:ext>
            </a:extLst>
          </p:cNvPr>
          <p:cNvSpPr/>
          <p:nvPr/>
        </p:nvSpPr>
        <p:spPr>
          <a:xfrm>
            <a:off x="7574801" y="738797"/>
            <a:ext cx="4459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333333"/>
                </a:solidFill>
                <a:latin typeface="STIXGeneral-Italic" pitchFamily="2" charset="2"/>
              </a:rPr>
              <a:t>d</a:t>
            </a:r>
            <a:r>
              <a:rPr lang="en-US" baseline="-25000" dirty="0" err="1">
                <a:solidFill>
                  <a:srgbClr val="333333"/>
                </a:solidFill>
                <a:latin typeface="STIXGeneral-Italic" pitchFamily="2" charset="2"/>
              </a:rPr>
              <a:t>IR</a:t>
            </a:r>
            <a:endParaRPr lang="en-US" baseline="-25000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60346495-C705-1541-B95C-09648F30F7D1}"/>
              </a:ext>
            </a:extLst>
          </p:cNvPr>
          <p:cNvSpPr/>
          <p:nvPr/>
        </p:nvSpPr>
        <p:spPr>
          <a:xfrm>
            <a:off x="7591815" y="2364110"/>
            <a:ext cx="4459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333333"/>
                </a:solidFill>
                <a:latin typeface="STIXGeneral-Italic" pitchFamily="2" charset="2"/>
              </a:rPr>
              <a:t>d</a:t>
            </a:r>
            <a:r>
              <a:rPr lang="en-US" baseline="-25000" dirty="0" err="1">
                <a:solidFill>
                  <a:srgbClr val="333333"/>
                </a:solidFill>
                <a:latin typeface="STIXGeneral-Italic" pitchFamily="2" charset="2"/>
              </a:rPr>
              <a:t>IR</a:t>
            </a:r>
            <a:endParaRPr lang="en-US" baseline="-25000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5F9996B1-1771-F844-B3FA-DF6645A363DA}"/>
              </a:ext>
            </a:extLst>
          </p:cNvPr>
          <p:cNvSpPr/>
          <p:nvPr/>
        </p:nvSpPr>
        <p:spPr>
          <a:xfrm>
            <a:off x="6369918" y="2957879"/>
            <a:ext cx="4619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333333"/>
                </a:solidFill>
                <a:latin typeface="STIXGeneral-Italic" pitchFamily="2" charset="2"/>
              </a:rPr>
              <a:t>d</a:t>
            </a:r>
            <a:r>
              <a:rPr lang="en-US" baseline="-25000" dirty="0" err="1">
                <a:solidFill>
                  <a:srgbClr val="333333"/>
                </a:solidFill>
                <a:latin typeface="STIXGeneral-Italic" pitchFamily="2" charset="2"/>
              </a:rPr>
              <a:t>IH</a:t>
            </a:r>
            <a:endParaRPr lang="en-US" baseline="-25000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71536FAC-5BD2-0B40-85EE-9512BD312F7F}"/>
              </a:ext>
            </a:extLst>
          </p:cNvPr>
          <p:cNvSpPr/>
          <p:nvPr/>
        </p:nvSpPr>
        <p:spPr>
          <a:xfrm>
            <a:off x="7487500" y="4110142"/>
            <a:ext cx="5212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333333"/>
                </a:solidFill>
                <a:latin typeface="STIXGeneral-Italic" pitchFamily="2" charset="2"/>
              </a:rPr>
              <a:t>d</a:t>
            </a:r>
            <a:r>
              <a:rPr lang="en-US" baseline="-25000" dirty="0" err="1">
                <a:solidFill>
                  <a:srgbClr val="333333"/>
                </a:solidFill>
                <a:latin typeface="STIXGeneral-Italic" pitchFamily="2" charset="2"/>
              </a:rPr>
              <a:t>HQ</a:t>
            </a:r>
            <a:endParaRPr lang="en-US" baseline="-25000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92B2005F-43CB-C242-82EC-7349D39A2B65}"/>
              </a:ext>
            </a:extLst>
          </p:cNvPr>
          <p:cNvSpPr/>
          <p:nvPr/>
        </p:nvSpPr>
        <p:spPr>
          <a:xfrm>
            <a:off x="8925351" y="5057367"/>
            <a:ext cx="5212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333333"/>
                </a:solidFill>
                <a:latin typeface="STIXGeneral-Italic" pitchFamily="2" charset="2"/>
              </a:rPr>
              <a:t>d</a:t>
            </a:r>
            <a:r>
              <a:rPr lang="en-US" baseline="-25000" dirty="0" err="1">
                <a:solidFill>
                  <a:srgbClr val="333333"/>
                </a:solidFill>
                <a:latin typeface="STIXGeneral-Italic" pitchFamily="2" charset="2"/>
              </a:rPr>
              <a:t>QD</a:t>
            </a:r>
            <a:endParaRPr lang="en-US" baseline="-25000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F4A42DA8-A450-FB4E-991F-7605DB17AA9F}"/>
              </a:ext>
            </a:extLst>
          </p:cNvPr>
          <p:cNvSpPr/>
          <p:nvPr/>
        </p:nvSpPr>
        <p:spPr>
          <a:xfrm>
            <a:off x="7233823" y="5444335"/>
            <a:ext cx="5052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333333"/>
                </a:solidFill>
                <a:latin typeface="STIXGeneral-Italic" pitchFamily="2" charset="2"/>
              </a:rPr>
              <a:t>d</a:t>
            </a:r>
            <a:r>
              <a:rPr lang="en-US" baseline="-25000" dirty="0" err="1">
                <a:solidFill>
                  <a:srgbClr val="333333"/>
                </a:solidFill>
                <a:latin typeface="STIXGeneral-Italic" pitchFamily="2" charset="2"/>
              </a:rPr>
              <a:t>QV</a:t>
            </a:r>
            <a:endParaRPr lang="en-US" baseline="-25000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FDC86756-EC65-4D4D-BB42-3FB93BE4CEF3}"/>
              </a:ext>
            </a:extLst>
          </p:cNvPr>
          <p:cNvSpPr/>
          <p:nvPr/>
        </p:nvSpPr>
        <p:spPr>
          <a:xfrm>
            <a:off x="8215707" y="3555953"/>
            <a:ext cx="5052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333333"/>
                </a:solidFill>
                <a:latin typeface="STIXGeneral-Italic" pitchFamily="2" charset="2"/>
              </a:rPr>
              <a:t>d</a:t>
            </a:r>
            <a:r>
              <a:rPr lang="en-US" baseline="-25000" dirty="0" err="1">
                <a:solidFill>
                  <a:srgbClr val="333333"/>
                </a:solidFill>
                <a:latin typeface="STIXGeneral-Italic" pitchFamily="2" charset="2"/>
              </a:rPr>
              <a:t>HR</a:t>
            </a:r>
            <a:endParaRPr lang="en-US" baseline="-25000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589EB7C2-D0F1-6048-ACD1-287F54D7F0E6}"/>
              </a:ext>
            </a:extLst>
          </p:cNvPr>
          <p:cNvSpPr/>
          <p:nvPr/>
        </p:nvSpPr>
        <p:spPr>
          <a:xfrm>
            <a:off x="9992235" y="229645"/>
            <a:ext cx="19833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t"/>
            <a:r>
              <a:rPr lang="en-US" dirty="0">
                <a:latin typeface="Century Gothic" panose="020B0502020202020204" pitchFamily="34" charset="0"/>
              </a:rPr>
              <a:t>Transition times</a:t>
            </a:r>
          </a:p>
          <a:p>
            <a:pPr fontAlgn="t"/>
            <a:r>
              <a:rPr lang="en-US" b="1" dirty="0">
                <a:latin typeface="Century Gothic" panose="020B0502020202020204" pitchFamily="34" charset="0"/>
              </a:rPr>
              <a:t>Fixed parameters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D007BC0-08C7-7D47-BC62-B4FE43D5F267}"/>
              </a:ext>
            </a:extLst>
          </p:cNvPr>
          <p:cNvCxnSpPr>
            <a:stCxn id="60" idx="1"/>
          </p:cNvCxnSpPr>
          <p:nvPr/>
        </p:nvCxnSpPr>
        <p:spPr>
          <a:xfrm flipH="1">
            <a:off x="8253132" y="691310"/>
            <a:ext cx="1739103" cy="760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DCC21DB4-A5CD-5B40-B67A-C4C98D4338E6}"/>
              </a:ext>
            </a:extLst>
          </p:cNvPr>
          <p:cNvCxnSpPr>
            <a:cxnSpLocks/>
          </p:cNvCxnSpPr>
          <p:nvPr/>
        </p:nvCxnSpPr>
        <p:spPr>
          <a:xfrm flipH="1">
            <a:off x="8616378" y="1208225"/>
            <a:ext cx="1338246" cy="23921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56B87992-1E7B-F84A-85CB-C764AAFDB464}"/>
              </a:ext>
            </a:extLst>
          </p:cNvPr>
          <p:cNvCxnSpPr>
            <a:cxnSpLocks/>
          </p:cNvCxnSpPr>
          <p:nvPr/>
        </p:nvCxnSpPr>
        <p:spPr>
          <a:xfrm flipH="1">
            <a:off x="9644658" y="1280739"/>
            <a:ext cx="1554411" cy="37766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63385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7F47BC-9A33-BA43-9B8C-9BF39419BA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8A304-6B2A-0C42-BAA9-D66435E26181}" type="slidenum">
              <a:rPr lang="en-US" smtClean="0"/>
              <a:t>10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7B18744-DFE9-3943-8C32-BCE3ACACC8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8075" y="967920"/>
            <a:ext cx="5524954" cy="552495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4A56C37-BD14-6240-AEE0-297FDDF1DC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186" y="279985"/>
            <a:ext cx="6212889" cy="6212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5782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7F47BC-9A33-BA43-9B8C-9BF39419BA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8A304-6B2A-0C42-BAA9-D66435E26181}" type="slidenum">
              <a:rPr lang="en-US" smtClean="0"/>
              <a:t>11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1CAADB-2084-AF46-AA00-0A443268F2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188" y="293781"/>
            <a:ext cx="4926135" cy="49261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CB0A3EF-F277-564D-BC49-45023E6E04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2235" y="293781"/>
            <a:ext cx="4926135" cy="4926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5399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2FAFCBF7-58D7-B945-ADD9-73D9E4C57A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4657" y="352250"/>
            <a:ext cx="7525658" cy="615349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E750AD0-F2B1-6D47-AE7D-AA452E732EC2}"/>
              </a:ext>
            </a:extLst>
          </p:cNvPr>
          <p:cNvSpPr txBox="1"/>
          <p:nvPr/>
        </p:nvSpPr>
        <p:spPr>
          <a:xfrm>
            <a:off x="5702026" y="6554647"/>
            <a:ext cx="78866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Phase 2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678A4CB-9217-8C4B-9999-09228D54ABF5}"/>
              </a:ext>
            </a:extLst>
          </p:cNvPr>
          <p:cNvCxnSpPr>
            <a:cxnSpLocks/>
          </p:cNvCxnSpPr>
          <p:nvPr/>
        </p:nvCxnSpPr>
        <p:spPr>
          <a:xfrm flipV="1">
            <a:off x="5345788" y="822960"/>
            <a:ext cx="0" cy="56255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7C0C5B4-1FBE-1A44-9FA2-D420D4E36A8D}"/>
              </a:ext>
            </a:extLst>
          </p:cNvPr>
          <p:cNvSpPr txBox="1"/>
          <p:nvPr/>
        </p:nvSpPr>
        <p:spPr>
          <a:xfrm>
            <a:off x="4101826" y="6543761"/>
            <a:ext cx="78866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Phase 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31CD9BA-22D6-674F-878A-10A2029BF332}"/>
              </a:ext>
            </a:extLst>
          </p:cNvPr>
          <p:cNvSpPr txBox="1"/>
          <p:nvPr/>
        </p:nvSpPr>
        <p:spPr>
          <a:xfrm>
            <a:off x="7026732" y="6554647"/>
            <a:ext cx="78866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Phase 3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7B504AB-B0F7-394A-8B15-AA84A5A38444}"/>
              </a:ext>
            </a:extLst>
          </p:cNvPr>
          <p:cNvSpPr/>
          <p:nvPr/>
        </p:nvSpPr>
        <p:spPr>
          <a:xfrm>
            <a:off x="7269481" y="639536"/>
            <a:ext cx="1040128" cy="5143500"/>
          </a:xfrm>
          <a:prstGeom prst="rect">
            <a:avLst/>
          </a:prstGeom>
          <a:solidFill>
            <a:schemeClr val="accent1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DD3A197-7A91-3740-AFA2-569D192F6F6F}"/>
              </a:ext>
            </a:extLst>
          </p:cNvPr>
          <p:cNvSpPr txBox="1"/>
          <p:nvPr/>
        </p:nvSpPr>
        <p:spPr>
          <a:xfrm>
            <a:off x="7326633" y="5499139"/>
            <a:ext cx="108964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Modifications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DF07DD6C-5532-DA4C-9E5B-91F0412E1D82}"/>
              </a:ext>
            </a:extLst>
          </p:cNvPr>
          <p:cNvCxnSpPr>
            <a:cxnSpLocks/>
          </p:cNvCxnSpPr>
          <p:nvPr/>
        </p:nvCxnSpPr>
        <p:spPr>
          <a:xfrm flipV="1">
            <a:off x="6728818" y="822960"/>
            <a:ext cx="0" cy="56255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BEDF452-3C92-2044-98AB-65E7A9668FBC}"/>
              </a:ext>
            </a:extLst>
          </p:cNvPr>
          <p:cNvCxnSpPr>
            <a:cxnSpLocks/>
          </p:cNvCxnSpPr>
          <p:nvPr/>
        </p:nvCxnSpPr>
        <p:spPr>
          <a:xfrm flipV="1">
            <a:off x="3585568" y="822960"/>
            <a:ext cx="0" cy="56255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D09B460-4FD8-6F44-BA3E-6BF17A9C65DA}"/>
              </a:ext>
            </a:extLst>
          </p:cNvPr>
          <p:cNvSpPr txBox="1"/>
          <p:nvPr/>
        </p:nvSpPr>
        <p:spPr>
          <a:xfrm>
            <a:off x="3282683" y="6379447"/>
            <a:ext cx="78866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19-Mar-20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EC4433E-CBC7-DE46-B6C3-360DCFE55518}"/>
              </a:ext>
            </a:extLst>
          </p:cNvPr>
          <p:cNvSpPr txBox="1"/>
          <p:nvPr/>
        </p:nvSpPr>
        <p:spPr>
          <a:xfrm>
            <a:off x="5007430" y="6382098"/>
            <a:ext cx="78866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8-May-20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52C7940-72C8-8248-A8E0-D4FD89FA5A47}"/>
              </a:ext>
            </a:extLst>
          </p:cNvPr>
          <p:cNvSpPr txBox="1"/>
          <p:nvPr/>
        </p:nvSpPr>
        <p:spPr>
          <a:xfrm>
            <a:off x="6389101" y="6382098"/>
            <a:ext cx="78866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12-Jun-20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1EAAE27-314C-7640-A29B-D1896D5FA992}"/>
              </a:ext>
            </a:extLst>
          </p:cNvPr>
          <p:cNvCxnSpPr>
            <a:cxnSpLocks/>
          </p:cNvCxnSpPr>
          <p:nvPr/>
        </p:nvCxnSpPr>
        <p:spPr>
          <a:xfrm flipV="1">
            <a:off x="7283989" y="822960"/>
            <a:ext cx="0" cy="5392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BA1B62E1-9DC7-5745-8224-9460CA780315}"/>
              </a:ext>
            </a:extLst>
          </p:cNvPr>
          <p:cNvSpPr txBox="1"/>
          <p:nvPr/>
        </p:nvSpPr>
        <p:spPr>
          <a:xfrm>
            <a:off x="7026732" y="6294944"/>
            <a:ext cx="78866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28-Jun-20</a:t>
            </a:r>
          </a:p>
        </p:txBody>
      </p:sp>
      <p:sp>
        <p:nvSpPr>
          <p:cNvPr id="3" name="Frame 2">
            <a:extLst>
              <a:ext uri="{FF2B5EF4-FFF2-40B4-BE49-F238E27FC236}">
                <a16:creationId xmlns:a16="http://schemas.microsoft.com/office/drawing/2014/main" id="{B97D5807-251D-974C-8767-A53C360CB38F}"/>
              </a:ext>
            </a:extLst>
          </p:cNvPr>
          <p:cNvSpPr/>
          <p:nvPr/>
        </p:nvSpPr>
        <p:spPr>
          <a:xfrm>
            <a:off x="2514602" y="409482"/>
            <a:ext cx="6085112" cy="5373554"/>
          </a:xfrm>
          <a:prstGeom prst="frame">
            <a:avLst/>
          </a:prstGeom>
          <a:solidFill>
            <a:schemeClr val="accent1">
              <a:alpha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91374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FAFCBF7-58D7-B945-ADD9-73D9E4C57A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02971" y="0"/>
            <a:ext cx="7957457" cy="6781799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678A4CB-9217-8C4B-9999-09228D54ABF5}"/>
              </a:ext>
            </a:extLst>
          </p:cNvPr>
          <p:cNvCxnSpPr>
            <a:cxnSpLocks/>
          </p:cNvCxnSpPr>
          <p:nvPr/>
        </p:nvCxnSpPr>
        <p:spPr>
          <a:xfrm flipV="1">
            <a:off x="5574389" y="261257"/>
            <a:ext cx="0" cy="5991314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17B504AB-B0F7-394A-8B15-AA84A5A38444}"/>
              </a:ext>
            </a:extLst>
          </p:cNvPr>
          <p:cNvSpPr/>
          <p:nvPr/>
        </p:nvSpPr>
        <p:spPr>
          <a:xfrm>
            <a:off x="7680513" y="243328"/>
            <a:ext cx="596437" cy="5991312"/>
          </a:xfrm>
          <a:prstGeom prst="rect">
            <a:avLst/>
          </a:prstGeom>
          <a:solidFill>
            <a:schemeClr val="accent1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7C0C5B4-1FBE-1A44-9FA2-D420D4E36A8D}"/>
              </a:ext>
            </a:extLst>
          </p:cNvPr>
          <p:cNvSpPr txBox="1"/>
          <p:nvPr/>
        </p:nvSpPr>
        <p:spPr>
          <a:xfrm>
            <a:off x="4162892" y="996948"/>
            <a:ext cx="788664" cy="23083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Stage 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DD3A197-7A91-3740-AFA2-569D192F6F6F}"/>
              </a:ext>
            </a:extLst>
          </p:cNvPr>
          <p:cNvSpPr txBox="1"/>
          <p:nvPr/>
        </p:nvSpPr>
        <p:spPr>
          <a:xfrm>
            <a:off x="7426043" y="507944"/>
            <a:ext cx="9370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Modifications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DF07DD6C-5532-DA4C-9E5B-91F0412E1D82}"/>
              </a:ext>
            </a:extLst>
          </p:cNvPr>
          <p:cNvCxnSpPr>
            <a:cxnSpLocks/>
          </p:cNvCxnSpPr>
          <p:nvPr/>
        </p:nvCxnSpPr>
        <p:spPr>
          <a:xfrm flipV="1">
            <a:off x="6999511" y="261257"/>
            <a:ext cx="0" cy="5991313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E750AD0-F2B1-6D47-AE7D-AA452E732EC2}"/>
              </a:ext>
            </a:extLst>
          </p:cNvPr>
          <p:cNvSpPr txBox="1"/>
          <p:nvPr/>
        </p:nvSpPr>
        <p:spPr>
          <a:xfrm>
            <a:off x="5904607" y="1007834"/>
            <a:ext cx="788664" cy="23083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Stage 2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BEDF452-3C92-2044-98AB-65E7A9668FBC}"/>
              </a:ext>
            </a:extLst>
          </p:cNvPr>
          <p:cNvCxnSpPr>
            <a:cxnSpLocks/>
          </p:cNvCxnSpPr>
          <p:nvPr/>
        </p:nvCxnSpPr>
        <p:spPr>
          <a:xfrm flipV="1">
            <a:off x="3596454" y="261257"/>
            <a:ext cx="0" cy="5991314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D09B460-4FD8-6F44-BA3E-6BF17A9C65DA}"/>
              </a:ext>
            </a:extLst>
          </p:cNvPr>
          <p:cNvSpPr txBox="1"/>
          <p:nvPr/>
        </p:nvSpPr>
        <p:spPr>
          <a:xfrm>
            <a:off x="3343749" y="1383305"/>
            <a:ext cx="560230" cy="21544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19-Mar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EC4433E-CBC7-DE46-B6C3-360DCFE55518}"/>
              </a:ext>
            </a:extLst>
          </p:cNvPr>
          <p:cNvSpPr txBox="1"/>
          <p:nvPr/>
        </p:nvSpPr>
        <p:spPr>
          <a:xfrm>
            <a:off x="5264441" y="1385956"/>
            <a:ext cx="560230" cy="21544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8-May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52C7940-72C8-8248-A8E0-D4FD89FA5A47}"/>
              </a:ext>
            </a:extLst>
          </p:cNvPr>
          <p:cNvSpPr txBox="1"/>
          <p:nvPr/>
        </p:nvSpPr>
        <p:spPr>
          <a:xfrm>
            <a:off x="6656996" y="1385956"/>
            <a:ext cx="560230" cy="21544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12-Jun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31CD9BA-22D6-674F-878A-10A2029BF332}"/>
              </a:ext>
            </a:extLst>
          </p:cNvPr>
          <p:cNvSpPr txBox="1"/>
          <p:nvPr/>
        </p:nvSpPr>
        <p:spPr>
          <a:xfrm>
            <a:off x="7218430" y="1007834"/>
            <a:ext cx="788664" cy="23083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Stage 3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AB1E643-3EC3-094A-A7B5-FF22E368C5B5}"/>
              </a:ext>
            </a:extLst>
          </p:cNvPr>
          <p:cNvSpPr txBox="1"/>
          <p:nvPr/>
        </p:nvSpPr>
        <p:spPr>
          <a:xfrm>
            <a:off x="7408113" y="1385956"/>
            <a:ext cx="560230" cy="21544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28-Jun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F102DDF4-D3D7-7843-B333-FC4035159B6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88" r="50434" b="94741"/>
          <a:stretch/>
        </p:blipFill>
        <p:spPr>
          <a:xfrm>
            <a:off x="8664012" y="1950666"/>
            <a:ext cx="1170270" cy="481657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A1901F16-7E3A-C747-9C36-520F93FB4A2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943" t="1666" r="34418" b="94741"/>
          <a:stretch/>
        </p:blipFill>
        <p:spPr>
          <a:xfrm>
            <a:off x="8630503" y="2378533"/>
            <a:ext cx="1340778" cy="329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0067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05387BB0-72CF-D04D-9D10-F301D9B0C8F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73624" y="8965"/>
            <a:ext cx="8256494" cy="6781799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678A4CB-9217-8C4B-9999-09228D54ABF5}"/>
              </a:ext>
            </a:extLst>
          </p:cNvPr>
          <p:cNvCxnSpPr>
            <a:cxnSpLocks/>
          </p:cNvCxnSpPr>
          <p:nvPr/>
        </p:nvCxnSpPr>
        <p:spPr>
          <a:xfrm flipV="1">
            <a:off x="5574389" y="261257"/>
            <a:ext cx="0" cy="5991314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17B504AB-B0F7-394A-8B15-AA84A5A38444}"/>
              </a:ext>
            </a:extLst>
          </p:cNvPr>
          <p:cNvSpPr/>
          <p:nvPr/>
        </p:nvSpPr>
        <p:spPr>
          <a:xfrm>
            <a:off x="7680513" y="243328"/>
            <a:ext cx="596437" cy="5991312"/>
          </a:xfrm>
          <a:prstGeom prst="rect">
            <a:avLst/>
          </a:prstGeom>
          <a:solidFill>
            <a:schemeClr val="accent1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7C0C5B4-1FBE-1A44-9FA2-D420D4E36A8D}"/>
              </a:ext>
            </a:extLst>
          </p:cNvPr>
          <p:cNvSpPr txBox="1"/>
          <p:nvPr/>
        </p:nvSpPr>
        <p:spPr>
          <a:xfrm>
            <a:off x="4162892" y="987981"/>
            <a:ext cx="788664" cy="23083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Stage 1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DF07DD6C-5532-DA4C-9E5B-91F0412E1D82}"/>
              </a:ext>
            </a:extLst>
          </p:cNvPr>
          <p:cNvCxnSpPr>
            <a:cxnSpLocks/>
          </p:cNvCxnSpPr>
          <p:nvPr/>
        </p:nvCxnSpPr>
        <p:spPr>
          <a:xfrm flipV="1">
            <a:off x="6999511" y="261257"/>
            <a:ext cx="0" cy="5991313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E750AD0-F2B1-6D47-AE7D-AA452E732EC2}"/>
              </a:ext>
            </a:extLst>
          </p:cNvPr>
          <p:cNvSpPr txBox="1"/>
          <p:nvPr/>
        </p:nvSpPr>
        <p:spPr>
          <a:xfrm>
            <a:off x="5904607" y="998867"/>
            <a:ext cx="788664" cy="23083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Stage 2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BEDF452-3C92-2044-98AB-65E7A9668FBC}"/>
              </a:ext>
            </a:extLst>
          </p:cNvPr>
          <p:cNvCxnSpPr>
            <a:cxnSpLocks/>
          </p:cNvCxnSpPr>
          <p:nvPr/>
        </p:nvCxnSpPr>
        <p:spPr>
          <a:xfrm flipV="1">
            <a:off x="3596454" y="261257"/>
            <a:ext cx="0" cy="5991314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D09B460-4FD8-6F44-BA3E-6BF17A9C65DA}"/>
              </a:ext>
            </a:extLst>
          </p:cNvPr>
          <p:cNvSpPr txBox="1"/>
          <p:nvPr/>
        </p:nvSpPr>
        <p:spPr>
          <a:xfrm>
            <a:off x="3343749" y="1374338"/>
            <a:ext cx="560230" cy="21544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19-Mar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EC4433E-CBC7-DE46-B6C3-360DCFE55518}"/>
              </a:ext>
            </a:extLst>
          </p:cNvPr>
          <p:cNvSpPr txBox="1"/>
          <p:nvPr/>
        </p:nvSpPr>
        <p:spPr>
          <a:xfrm>
            <a:off x="5264441" y="1376989"/>
            <a:ext cx="560230" cy="21544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8-May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52C7940-72C8-8248-A8E0-D4FD89FA5A47}"/>
              </a:ext>
            </a:extLst>
          </p:cNvPr>
          <p:cNvSpPr txBox="1"/>
          <p:nvPr/>
        </p:nvSpPr>
        <p:spPr>
          <a:xfrm>
            <a:off x="6656996" y="1376989"/>
            <a:ext cx="560230" cy="21544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12-Jun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31CD9BA-22D6-674F-878A-10A2029BF332}"/>
              </a:ext>
            </a:extLst>
          </p:cNvPr>
          <p:cNvSpPr txBox="1"/>
          <p:nvPr/>
        </p:nvSpPr>
        <p:spPr>
          <a:xfrm>
            <a:off x="7218430" y="998867"/>
            <a:ext cx="788664" cy="23083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Stage 3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AB1E643-3EC3-094A-A7B5-FF22E368C5B5}"/>
              </a:ext>
            </a:extLst>
          </p:cNvPr>
          <p:cNvSpPr txBox="1"/>
          <p:nvPr/>
        </p:nvSpPr>
        <p:spPr>
          <a:xfrm>
            <a:off x="7408113" y="1376989"/>
            <a:ext cx="560230" cy="21544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28-Jun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09B044F-E32F-AA48-8933-3E597540ECC5}"/>
              </a:ext>
            </a:extLst>
          </p:cNvPr>
          <p:cNvSpPr txBox="1"/>
          <p:nvPr/>
        </p:nvSpPr>
        <p:spPr>
          <a:xfrm>
            <a:off x="7426043" y="507944"/>
            <a:ext cx="9370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Modifications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289F3E5-65CD-7943-AB06-5C6A8FB226C2}"/>
              </a:ext>
            </a:extLst>
          </p:cNvPr>
          <p:cNvGrpSpPr/>
          <p:nvPr/>
        </p:nvGrpSpPr>
        <p:grpSpPr>
          <a:xfrm>
            <a:off x="8630503" y="1950666"/>
            <a:ext cx="1444894" cy="963614"/>
            <a:chOff x="8630503" y="1950666"/>
            <a:chExt cx="1444894" cy="963614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EAD55550-A950-7E42-B22F-DFF2DCBCEA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788" r="50434" b="94741"/>
            <a:stretch/>
          </p:blipFill>
          <p:spPr>
            <a:xfrm>
              <a:off x="8664012" y="1950666"/>
              <a:ext cx="1170270" cy="481657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9D12D4E4-46A5-034B-ACF0-700AE91444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943" t="1666" r="34418" b="94741"/>
            <a:stretch/>
          </p:blipFill>
          <p:spPr>
            <a:xfrm>
              <a:off x="8630503" y="2378533"/>
              <a:ext cx="1340778" cy="329110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58A7F5BC-531F-8C4B-8814-8487675781D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044" t="1765" r="26913" b="94741"/>
            <a:stretch/>
          </p:blipFill>
          <p:spPr>
            <a:xfrm>
              <a:off x="9338744" y="2594282"/>
              <a:ext cx="736653" cy="3199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622365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38B34469-1064-9B49-8779-C97543D6E5C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42565" y="11204"/>
            <a:ext cx="7282861" cy="6781799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678A4CB-9217-8C4B-9999-09228D54ABF5}"/>
              </a:ext>
            </a:extLst>
          </p:cNvPr>
          <p:cNvCxnSpPr>
            <a:cxnSpLocks/>
          </p:cNvCxnSpPr>
          <p:nvPr/>
        </p:nvCxnSpPr>
        <p:spPr>
          <a:xfrm flipV="1">
            <a:off x="5574389" y="261257"/>
            <a:ext cx="0" cy="5991314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17B504AB-B0F7-394A-8B15-AA84A5A38444}"/>
              </a:ext>
            </a:extLst>
          </p:cNvPr>
          <p:cNvSpPr/>
          <p:nvPr/>
        </p:nvSpPr>
        <p:spPr>
          <a:xfrm>
            <a:off x="7707408" y="261258"/>
            <a:ext cx="677257" cy="5991312"/>
          </a:xfrm>
          <a:prstGeom prst="rect">
            <a:avLst/>
          </a:prstGeom>
          <a:solidFill>
            <a:schemeClr val="accent1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7C0C5B4-1FBE-1A44-9FA2-D420D4E36A8D}"/>
              </a:ext>
            </a:extLst>
          </p:cNvPr>
          <p:cNvSpPr txBox="1"/>
          <p:nvPr/>
        </p:nvSpPr>
        <p:spPr>
          <a:xfrm>
            <a:off x="4162892" y="898340"/>
            <a:ext cx="788664" cy="23083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Stage 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DD3A197-7A91-3740-AFA2-569D192F6F6F}"/>
              </a:ext>
            </a:extLst>
          </p:cNvPr>
          <p:cNvSpPr txBox="1"/>
          <p:nvPr/>
        </p:nvSpPr>
        <p:spPr>
          <a:xfrm>
            <a:off x="7426043" y="507944"/>
            <a:ext cx="9370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Modifications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DF07DD6C-5532-DA4C-9E5B-91F0412E1D82}"/>
              </a:ext>
            </a:extLst>
          </p:cNvPr>
          <p:cNvCxnSpPr>
            <a:cxnSpLocks/>
          </p:cNvCxnSpPr>
          <p:nvPr/>
        </p:nvCxnSpPr>
        <p:spPr>
          <a:xfrm flipV="1">
            <a:off x="6999511" y="261257"/>
            <a:ext cx="0" cy="5991313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E750AD0-F2B1-6D47-AE7D-AA452E732EC2}"/>
              </a:ext>
            </a:extLst>
          </p:cNvPr>
          <p:cNvSpPr txBox="1"/>
          <p:nvPr/>
        </p:nvSpPr>
        <p:spPr>
          <a:xfrm>
            <a:off x="5904607" y="909226"/>
            <a:ext cx="788664" cy="23083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Stage 2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BEDF452-3C92-2044-98AB-65E7A9668FBC}"/>
              </a:ext>
            </a:extLst>
          </p:cNvPr>
          <p:cNvCxnSpPr>
            <a:cxnSpLocks/>
          </p:cNvCxnSpPr>
          <p:nvPr/>
        </p:nvCxnSpPr>
        <p:spPr>
          <a:xfrm flipV="1">
            <a:off x="3596454" y="261257"/>
            <a:ext cx="0" cy="5991314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D09B460-4FD8-6F44-BA3E-6BF17A9C65DA}"/>
              </a:ext>
            </a:extLst>
          </p:cNvPr>
          <p:cNvSpPr txBox="1"/>
          <p:nvPr/>
        </p:nvSpPr>
        <p:spPr>
          <a:xfrm>
            <a:off x="3343749" y="1284697"/>
            <a:ext cx="560230" cy="21544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19-Mar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EC4433E-CBC7-DE46-B6C3-360DCFE55518}"/>
              </a:ext>
            </a:extLst>
          </p:cNvPr>
          <p:cNvSpPr txBox="1"/>
          <p:nvPr/>
        </p:nvSpPr>
        <p:spPr>
          <a:xfrm>
            <a:off x="5264441" y="1287348"/>
            <a:ext cx="560230" cy="21544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8-May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52C7940-72C8-8248-A8E0-D4FD89FA5A47}"/>
              </a:ext>
            </a:extLst>
          </p:cNvPr>
          <p:cNvSpPr txBox="1"/>
          <p:nvPr/>
        </p:nvSpPr>
        <p:spPr>
          <a:xfrm>
            <a:off x="6656996" y="1287348"/>
            <a:ext cx="560230" cy="21544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12-Jun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31CD9BA-22D6-674F-878A-10A2029BF332}"/>
              </a:ext>
            </a:extLst>
          </p:cNvPr>
          <p:cNvSpPr txBox="1"/>
          <p:nvPr/>
        </p:nvSpPr>
        <p:spPr>
          <a:xfrm>
            <a:off x="7218430" y="909226"/>
            <a:ext cx="788664" cy="23083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Stage 3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AB1E643-3EC3-094A-A7B5-FF22E368C5B5}"/>
              </a:ext>
            </a:extLst>
          </p:cNvPr>
          <p:cNvSpPr txBox="1"/>
          <p:nvPr/>
        </p:nvSpPr>
        <p:spPr>
          <a:xfrm>
            <a:off x="7408113" y="1287348"/>
            <a:ext cx="560230" cy="21544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28-Jun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921CE30-31F3-9641-A5DD-2FF90FB84F9C}"/>
              </a:ext>
            </a:extLst>
          </p:cNvPr>
          <p:cNvGrpSpPr/>
          <p:nvPr/>
        </p:nvGrpSpPr>
        <p:grpSpPr>
          <a:xfrm>
            <a:off x="8821301" y="2293299"/>
            <a:ext cx="1444894" cy="963614"/>
            <a:chOff x="8630503" y="1950666"/>
            <a:chExt cx="1444894" cy="963614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5E2111F9-8F15-8F40-9826-6FB258A6BC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788" r="50434" b="94741"/>
            <a:stretch/>
          </p:blipFill>
          <p:spPr>
            <a:xfrm>
              <a:off x="8664012" y="1950666"/>
              <a:ext cx="1170270" cy="481657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50A7F293-9254-B244-AEBD-3E0FD52AB8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943" t="1666" r="34418" b="94741"/>
            <a:stretch/>
          </p:blipFill>
          <p:spPr>
            <a:xfrm>
              <a:off x="8630503" y="2378533"/>
              <a:ext cx="1340778" cy="329110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5BB83FFE-AD26-1D4D-A245-8C20F6B522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044" t="1765" r="26913" b="94741"/>
            <a:stretch/>
          </p:blipFill>
          <p:spPr>
            <a:xfrm>
              <a:off x="9338744" y="2594282"/>
              <a:ext cx="736653" cy="319998"/>
            </a:xfrm>
            <a:prstGeom prst="rect">
              <a:avLst/>
            </a:prstGeom>
          </p:spPr>
        </p:pic>
      </p:grp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CC86AE7-EDEE-4140-AE3C-6D495AB746AC}"/>
              </a:ext>
            </a:extLst>
          </p:cNvPr>
          <p:cNvCxnSpPr/>
          <p:nvPr/>
        </p:nvCxnSpPr>
        <p:spPr>
          <a:xfrm>
            <a:off x="2506133" y="5057422"/>
            <a:ext cx="6208889" cy="0"/>
          </a:xfrm>
          <a:prstGeom prst="line">
            <a:avLst/>
          </a:prstGeom>
          <a:ln w="158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10912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38B34469-1064-9B49-8779-C97543D6E5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92952" y="1769738"/>
            <a:ext cx="7028339" cy="3340144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678A4CB-9217-8C4B-9999-09228D54ABF5}"/>
              </a:ext>
            </a:extLst>
          </p:cNvPr>
          <p:cNvCxnSpPr>
            <a:cxnSpLocks/>
          </p:cNvCxnSpPr>
          <p:nvPr/>
        </p:nvCxnSpPr>
        <p:spPr>
          <a:xfrm flipV="1">
            <a:off x="5574389" y="261257"/>
            <a:ext cx="0" cy="5991314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17B504AB-B0F7-394A-8B15-AA84A5A38444}"/>
              </a:ext>
            </a:extLst>
          </p:cNvPr>
          <p:cNvSpPr/>
          <p:nvPr/>
        </p:nvSpPr>
        <p:spPr>
          <a:xfrm>
            <a:off x="7707408" y="261258"/>
            <a:ext cx="934937" cy="5991312"/>
          </a:xfrm>
          <a:prstGeom prst="rect">
            <a:avLst/>
          </a:prstGeom>
          <a:solidFill>
            <a:schemeClr val="accent1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7C0C5B4-1FBE-1A44-9FA2-D420D4E36A8D}"/>
              </a:ext>
            </a:extLst>
          </p:cNvPr>
          <p:cNvSpPr txBox="1"/>
          <p:nvPr/>
        </p:nvSpPr>
        <p:spPr>
          <a:xfrm>
            <a:off x="4162892" y="898340"/>
            <a:ext cx="788664" cy="23083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Stage 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DD3A197-7A91-3740-AFA2-569D192F6F6F}"/>
              </a:ext>
            </a:extLst>
          </p:cNvPr>
          <p:cNvSpPr txBox="1"/>
          <p:nvPr/>
        </p:nvSpPr>
        <p:spPr>
          <a:xfrm>
            <a:off x="7426043" y="507944"/>
            <a:ext cx="9370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Modifications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DF07DD6C-5532-DA4C-9E5B-91F0412E1D82}"/>
              </a:ext>
            </a:extLst>
          </p:cNvPr>
          <p:cNvCxnSpPr>
            <a:cxnSpLocks/>
          </p:cNvCxnSpPr>
          <p:nvPr/>
        </p:nvCxnSpPr>
        <p:spPr>
          <a:xfrm flipV="1">
            <a:off x="6999511" y="261257"/>
            <a:ext cx="0" cy="5991313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E750AD0-F2B1-6D47-AE7D-AA452E732EC2}"/>
              </a:ext>
            </a:extLst>
          </p:cNvPr>
          <p:cNvSpPr txBox="1"/>
          <p:nvPr/>
        </p:nvSpPr>
        <p:spPr>
          <a:xfrm>
            <a:off x="5904607" y="909226"/>
            <a:ext cx="788664" cy="23083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Stage 2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BEDF452-3C92-2044-98AB-65E7A9668FBC}"/>
              </a:ext>
            </a:extLst>
          </p:cNvPr>
          <p:cNvCxnSpPr>
            <a:cxnSpLocks/>
          </p:cNvCxnSpPr>
          <p:nvPr/>
        </p:nvCxnSpPr>
        <p:spPr>
          <a:xfrm flipV="1">
            <a:off x="3596454" y="261257"/>
            <a:ext cx="0" cy="5991314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D09B460-4FD8-6F44-BA3E-6BF17A9C65DA}"/>
              </a:ext>
            </a:extLst>
          </p:cNvPr>
          <p:cNvSpPr txBox="1"/>
          <p:nvPr/>
        </p:nvSpPr>
        <p:spPr>
          <a:xfrm>
            <a:off x="3343749" y="1284697"/>
            <a:ext cx="560230" cy="21544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19-Mar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EC4433E-CBC7-DE46-B6C3-360DCFE55518}"/>
              </a:ext>
            </a:extLst>
          </p:cNvPr>
          <p:cNvSpPr txBox="1"/>
          <p:nvPr/>
        </p:nvSpPr>
        <p:spPr>
          <a:xfrm>
            <a:off x="5264441" y="1287348"/>
            <a:ext cx="560230" cy="21544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8-May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52C7940-72C8-8248-A8E0-D4FD89FA5A47}"/>
              </a:ext>
            </a:extLst>
          </p:cNvPr>
          <p:cNvSpPr txBox="1"/>
          <p:nvPr/>
        </p:nvSpPr>
        <p:spPr>
          <a:xfrm>
            <a:off x="6656996" y="1287348"/>
            <a:ext cx="560230" cy="21544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12-Jun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31CD9BA-22D6-674F-878A-10A2029BF332}"/>
              </a:ext>
            </a:extLst>
          </p:cNvPr>
          <p:cNvSpPr txBox="1"/>
          <p:nvPr/>
        </p:nvSpPr>
        <p:spPr>
          <a:xfrm>
            <a:off x="7218430" y="909226"/>
            <a:ext cx="788664" cy="23083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Stage 3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AB1E643-3EC3-094A-A7B5-FF22E368C5B5}"/>
              </a:ext>
            </a:extLst>
          </p:cNvPr>
          <p:cNvSpPr txBox="1"/>
          <p:nvPr/>
        </p:nvSpPr>
        <p:spPr>
          <a:xfrm>
            <a:off x="7408113" y="1287348"/>
            <a:ext cx="560230" cy="21544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28-Jun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921CE30-31F3-9641-A5DD-2FF90FB84F9C}"/>
              </a:ext>
            </a:extLst>
          </p:cNvPr>
          <p:cNvGrpSpPr/>
          <p:nvPr/>
        </p:nvGrpSpPr>
        <p:grpSpPr>
          <a:xfrm>
            <a:off x="8821301" y="2293299"/>
            <a:ext cx="1444894" cy="963614"/>
            <a:chOff x="8630503" y="1950666"/>
            <a:chExt cx="1444894" cy="963614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5E2111F9-8F15-8F40-9826-6FB258A6BC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788" r="50434" b="94741"/>
            <a:stretch/>
          </p:blipFill>
          <p:spPr>
            <a:xfrm>
              <a:off x="8664012" y="1950666"/>
              <a:ext cx="1170270" cy="481657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50A7F293-9254-B244-AEBD-3E0FD52AB8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943" t="1666" r="34418" b="94741"/>
            <a:stretch/>
          </p:blipFill>
          <p:spPr>
            <a:xfrm>
              <a:off x="8630503" y="2378533"/>
              <a:ext cx="1340778" cy="329110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5BB83FFE-AD26-1D4D-A245-8C20F6B522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044" t="1765" r="26913" b="94741"/>
            <a:stretch/>
          </p:blipFill>
          <p:spPr>
            <a:xfrm>
              <a:off x="9338744" y="2594282"/>
              <a:ext cx="736653" cy="3199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513144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BCAB1F7-230C-BA4D-B4FC-2A5A58E0ED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0383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FAFCBF7-58D7-B945-ADD9-73D9E4C57A9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125" t="39383" b="44170"/>
          <a:stretch/>
        </p:blipFill>
        <p:spPr>
          <a:xfrm>
            <a:off x="8646217" y="3658643"/>
            <a:ext cx="1342860" cy="1113606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678A4CB-9217-8C4B-9999-09228D54ABF5}"/>
              </a:ext>
            </a:extLst>
          </p:cNvPr>
          <p:cNvCxnSpPr>
            <a:cxnSpLocks/>
          </p:cNvCxnSpPr>
          <p:nvPr/>
        </p:nvCxnSpPr>
        <p:spPr>
          <a:xfrm flipV="1">
            <a:off x="5574389" y="261257"/>
            <a:ext cx="0" cy="5991314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17B504AB-B0F7-394A-8B15-AA84A5A38444}"/>
              </a:ext>
            </a:extLst>
          </p:cNvPr>
          <p:cNvSpPr/>
          <p:nvPr/>
        </p:nvSpPr>
        <p:spPr>
          <a:xfrm>
            <a:off x="7680513" y="243328"/>
            <a:ext cx="596437" cy="5991312"/>
          </a:xfrm>
          <a:prstGeom prst="rect">
            <a:avLst/>
          </a:prstGeom>
          <a:solidFill>
            <a:schemeClr val="accent1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7C0C5B4-1FBE-1A44-9FA2-D420D4E36A8D}"/>
              </a:ext>
            </a:extLst>
          </p:cNvPr>
          <p:cNvSpPr txBox="1"/>
          <p:nvPr/>
        </p:nvSpPr>
        <p:spPr>
          <a:xfrm>
            <a:off x="4162892" y="996948"/>
            <a:ext cx="788664" cy="23083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Stage 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DD3A197-7A91-3740-AFA2-569D192F6F6F}"/>
              </a:ext>
            </a:extLst>
          </p:cNvPr>
          <p:cNvSpPr txBox="1"/>
          <p:nvPr/>
        </p:nvSpPr>
        <p:spPr>
          <a:xfrm>
            <a:off x="7426043" y="507944"/>
            <a:ext cx="9370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Modifications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DF07DD6C-5532-DA4C-9E5B-91F0412E1D82}"/>
              </a:ext>
            </a:extLst>
          </p:cNvPr>
          <p:cNvCxnSpPr>
            <a:cxnSpLocks/>
          </p:cNvCxnSpPr>
          <p:nvPr/>
        </p:nvCxnSpPr>
        <p:spPr>
          <a:xfrm flipV="1">
            <a:off x="6999511" y="261257"/>
            <a:ext cx="0" cy="5991313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E750AD0-F2B1-6D47-AE7D-AA452E732EC2}"/>
              </a:ext>
            </a:extLst>
          </p:cNvPr>
          <p:cNvSpPr txBox="1"/>
          <p:nvPr/>
        </p:nvSpPr>
        <p:spPr>
          <a:xfrm>
            <a:off x="5904607" y="1007834"/>
            <a:ext cx="788664" cy="23083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Stage 2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BEDF452-3C92-2044-98AB-65E7A9668FBC}"/>
              </a:ext>
            </a:extLst>
          </p:cNvPr>
          <p:cNvCxnSpPr>
            <a:cxnSpLocks/>
          </p:cNvCxnSpPr>
          <p:nvPr/>
        </p:nvCxnSpPr>
        <p:spPr>
          <a:xfrm flipV="1">
            <a:off x="3596454" y="261257"/>
            <a:ext cx="0" cy="5991314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D09B460-4FD8-6F44-BA3E-6BF17A9C65DA}"/>
              </a:ext>
            </a:extLst>
          </p:cNvPr>
          <p:cNvSpPr txBox="1"/>
          <p:nvPr/>
        </p:nvSpPr>
        <p:spPr>
          <a:xfrm>
            <a:off x="3343749" y="1383305"/>
            <a:ext cx="560230" cy="21544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19-Mar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EC4433E-CBC7-DE46-B6C3-360DCFE55518}"/>
              </a:ext>
            </a:extLst>
          </p:cNvPr>
          <p:cNvSpPr txBox="1"/>
          <p:nvPr/>
        </p:nvSpPr>
        <p:spPr>
          <a:xfrm>
            <a:off x="5264441" y="1385956"/>
            <a:ext cx="560230" cy="21544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8-May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52C7940-72C8-8248-A8E0-D4FD89FA5A47}"/>
              </a:ext>
            </a:extLst>
          </p:cNvPr>
          <p:cNvSpPr txBox="1"/>
          <p:nvPr/>
        </p:nvSpPr>
        <p:spPr>
          <a:xfrm>
            <a:off x="6656996" y="1385956"/>
            <a:ext cx="560230" cy="21544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12-Jun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31CD9BA-22D6-674F-878A-10A2029BF332}"/>
              </a:ext>
            </a:extLst>
          </p:cNvPr>
          <p:cNvSpPr txBox="1"/>
          <p:nvPr/>
        </p:nvSpPr>
        <p:spPr>
          <a:xfrm>
            <a:off x="7218430" y="1007834"/>
            <a:ext cx="788664" cy="23083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Stage 3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AB1E643-3EC3-094A-A7B5-FF22E368C5B5}"/>
              </a:ext>
            </a:extLst>
          </p:cNvPr>
          <p:cNvSpPr txBox="1"/>
          <p:nvPr/>
        </p:nvSpPr>
        <p:spPr>
          <a:xfrm>
            <a:off x="7408113" y="1385956"/>
            <a:ext cx="560230" cy="21544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28-Jun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F102DDF4-D3D7-7843-B333-FC4035159B6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88" r="50434" b="94741"/>
          <a:stretch/>
        </p:blipFill>
        <p:spPr>
          <a:xfrm>
            <a:off x="8664012" y="1950666"/>
            <a:ext cx="1170270" cy="481657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A1901F16-7E3A-C747-9C36-520F93FB4A2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943" t="1666" r="34418" b="94741"/>
          <a:stretch/>
        </p:blipFill>
        <p:spPr>
          <a:xfrm>
            <a:off x="8630503" y="2378533"/>
            <a:ext cx="1340778" cy="32911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4983E0C-AAC8-7744-BB5C-5406E42F682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448"/>
          <a:stretch/>
        </p:blipFill>
        <p:spPr>
          <a:xfrm>
            <a:off x="2002971" y="38607"/>
            <a:ext cx="6661041" cy="6682813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AB05F83-0C41-D247-82A8-C43BB21089B8}"/>
              </a:ext>
            </a:extLst>
          </p:cNvPr>
          <p:cNvCxnSpPr>
            <a:cxnSpLocks/>
          </p:cNvCxnSpPr>
          <p:nvPr/>
        </p:nvCxnSpPr>
        <p:spPr>
          <a:xfrm>
            <a:off x="2571447" y="5819424"/>
            <a:ext cx="5941182" cy="0"/>
          </a:xfrm>
          <a:prstGeom prst="line">
            <a:avLst/>
          </a:prstGeom>
          <a:ln w="25400">
            <a:solidFill>
              <a:schemeClr val="accent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6B6751C-9955-6D47-BA37-371FA9FD7BAA}"/>
              </a:ext>
            </a:extLst>
          </p:cNvPr>
          <p:cNvCxnSpPr>
            <a:cxnSpLocks/>
          </p:cNvCxnSpPr>
          <p:nvPr/>
        </p:nvCxnSpPr>
        <p:spPr>
          <a:xfrm>
            <a:off x="2571447" y="5307796"/>
            <a:ext cx="5941182" cy="0"/>
          </a:xfrm>
          <a:prstGeom prst="line">
            <a:avLst/>
          </a:prstGeom>
          <a:ln w="25400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B6B5B8E-655D-194D-BECF-A3C7C8AA9687}"/>
              </a:ext>
            </a:extLst>
          </p:cNvPr>
          <p:cNvCxnSpPr>
            <a:cxnSpLocks/>
          </p:cNvCxnSpPr>
          <p:nvPr/>
        </p:nvCxnSpPr>
        <p:spPr>
          <a:xfrm flipV="1">
            <a:off x="9086155" y="2924595"/>
            <a:ext cx="318580" cy="7985"/>
          </a:xfrm>
          <a:prstGeom prst="line">
            <a:avLst/>
          </a:prstGeom>
          <a:ln w="25400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3738AFA5-EEB4-7740-8454-A181691484A3}"/>
              </a:ext>
            </a:extLst>
          </p:cNvPr>
          <p:cNvSpPr txBox="1"/>
          <p:nvPr/>
        </p:nvSpPr>
        <p:spPr>
          <a:xfrm>
            <a:off x="8635331" y="2641213"/>
            <a:ext cx="8249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Capacity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0DD51C2-8D27-3645-B6AA-1B14C2598C95}"/>
              </a:ext>
            </a:extLst>
          </p:cNvPr>
          <p:cNvSpPr txBox="1"/>
          <p:nvPr/>
        </p:nvSpPr>
        <p:spPr>
          <a:xfrm>
            <a:off x="9390577" y="2801775"/>
            <a:ext cx="82490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Hospital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B003E06-07ED-A647-9DC4-CEA0DD9A1E86}"/>
              </a:ext>
            </a:extLst>
          </p:cNvPr>
          <p:cNvCxnSpPr>
            <a:cxnSpLocks/>
            <a:endCxn id="38" idx="1"/>
          </p:cNvCxnSpPr>
          <p:nvPr/>
        </p:nvCxnSpPr>
        <p:spPr>
          <a:xfrm>
            <a:off x="9134871" y="3080477"/>
            <a:ext cx="277478" cy="0"/>
          </a:xfrm>
          <a:prstGeom prst="line">
            <a:avLst/>
          </a:prstGeom>
          <a:ln w="25400">
            <a:solidFill>
              <a:schemeClr val="accent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BB7C7926-5B6A-E549-A1D5-ADC513870C09}"/>
              </a:ext>
            </a:extLst>
          </p:cNvPr>
          <p:cNvSpPr txBox="1"/>
          <p:nvPr/>
        </p:nvSpPr>
        <p:spPr>
          <a:xfrm>
            <a:off x="9412349" y="2965061"/>
            <a:ext cx="82490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ICU</a:t>
            </a:r>
          </a:p>
        </p:txBody>
      </p:sp>
    </p:spTree>
    <p:extLst>
      <p:ext uri="{BB962C8B-B14F-4D97-AF65-F5344CB8AC3E}">
        <p14:creationId xmlns:p14="http://schemas.microsoft.com/office/powerpoint/2010/main" val="2737696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BFFFEB6-854C-F24A-A2A3-3D4E2EA9790B}"/>
              </a:ext>
            </a:extLst>
          </p:cNvPr>
          <p:cNvSpPr txBox="1"/>
          <p:nvPr/>
        </p:nvSpPr>
        <p:spPr>
          <a:xfrm>
            <a:off x="7041823" y="5561814"/>
            <a:ext cx="48548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## SCENARIO 1: R0 DO NOTHING + SHIELD SPECIFIC POPULATIONS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2DB2FF-B80C-004B-BE2E-A6650F1E4BEB}"/>
              </a:ext>
            </a:extLst>
          </p:cNvPr>
          <p:cNvSpPr txBox="1"/>
          <p:nvPr/>
        </p:nvSpPr>
        <p:spPr>
          <a:xfrm>
            <a:off x="693574" y="5561814"/>
            <a:ext cx="48548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## SCENARIO 0: R0 DO NOTHING</a:t>
            </a:r>
          </a:p>
          <a:p>
            <a:r>
              <a:rPr lang="en-US" dirty="0"/>
              <a:t>(</a:t>
            </a:r>
            <a:r>
              <a:rPr lang="en-US"/>
              <a:t>Trump Scenario)</a:t>
            </a:r>
            <a:endParaRPr 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4B0666E-02DF-9849-B9C7-76C6BC91C4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520" y="617129"/>
            <a:ext cx="5143684" cy="4301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FBDB684-D1E4-F340-BF8F-B90E00FC7E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649855"/>
            <a:ext cx="5101617" cy="4301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60914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8D9DFC86-FA24-1E4C-BBCD-E963EEB53AAC}"/>
              </a:ext>
            </a:extLst>
          </p:cNvPr>
          <p:cNvSpPr/>
          <p:nvPr/>
        </p:nvSpPr>
        <p:spPr>
          <a:xfrm>
            <a:off x="466917" y="1713996"/>
            <a:ext cx="1274618" cy="1246909"/>
          </a:xfrm>
          <a:prstGeom prst="ellipse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0CEE458-5D10-5B4B-8FAB-D05ABEA12A15}"/>
              </a:ext>
            </a:extLst>
          </p:cNvPr>
          <p:cNvSpPr/>
          <p:nvPr/>
        </p:nvSpPr>
        <p:spPr>
          <a:xfrm>
            <a:off x="3171520" y="1713996"/>
            <a:ext cx="1274618" cy="1246909"/>
          </a:xfrm>
          <a:prstGeom prst="ellipse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100AE2E-7CD0-3D4B-8A9E-6BC0885F3B6A}"/>
              </a:ext>
            </a:extLst>
          </p:cNvPr>
          <p:cNvSpPr/>
          <p:nvPr/>
        </p:nvSpPr>
        <p:spPr>
          <a:xfrm>
            <a:off x="5298385" y="67856"/>
            <a:ext cx="1274618" cy="1246909"/>
          </a:xfrm>
          <a:prstGeom prst="ellipse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87EB0DB-5C71-D84B-871E-3D966D64F0DE}"/>
              </a:ext>
            </a:extLst>
          </p:cNvPr>
          <p:cNvSpPr/>
          <p:nvPr/>
        </p:nvSpPr>
        <p:spPr>
          <a:xfrm>
            <a:off x="7615823" y="4626470"/>
            <a:ext cx="1274618" cy="1246909"/>
          </a:xfrm>
          <a:prstGeom prst="ellipse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9A022D4-2636-0740-9DB0-C0A86EB26AAB}"/>
              </a:ext>
            </a:extLst>
          </p:cNvPr>
          <p:cNvSpPr/>
          <p:nvPr/>
        </p:nvSpPr>
        <p:spPr>
          <a:xfrm>
            <a:off x="9341999" y="1742611"/>
            <a:ext cx="1274618" cy="1246909"/>
          </a:xfrm>
          <a:prstGeom prst="ellipse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2C7802E-8DC7-3446-8F51-A5308C7AA5CC}"/>
              </a:ext>
            </a:extLst>
          </p:cNvPr>
          <p:cNvCxnSpPr>
            <a:stCxn id="4" idx="6"/>
            <a:endCxn id="7" idx="2"/>
          </p:cNvCxnSpPr>
          <p:nvPr/>
        </p:nvCxnSpPr>
        <p:spPr>
          <a:xfrm>
            <a:off x="1741535" y="2337451"/>
            <a:ext cx="1429985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0980FCF-F39F-0C4D-9FA0-D4F389B3C925}"/>
              </a:ext>
            </a:extLst>
          </p:cNvPr>
          <p:cNvCxnSpPr>
            <a:cxnSpLocks/>
            <a:stCxn id="7" idx="6"/>
            <a:endCxn id="64" idx="1"/>
          </p:cNvCxnSpPr>
          <p:nvPr/>
        </p:nvCxnSpPr>
        <p:spPr>
          <a:xfrm flipV="1">
            <a:off x="4446138" y="2330742"/>
            <a:ext cx="852247" cy="6709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B965B73-D1AE-F54F-92DE-22B51EB58A5F}"/>
              </a:ext>
            </a:extLst>
          </p:cNvPr>
          <p:cNvCxnSpPr>
            <a:cxnSpLocks/>
            <a:stCxn id="7" idx="7"/>
            <a:endCxn id="8" idx="3"/>
          </p:cNvCxnSpPr>
          <p:nvPr/>
        </p:nvCxnSpPr>
        <p:spPr>
          <a:xfrm flipV="1">
            <a:off x="4259475" y="1132159"/>
            <a:ext cx="1225573" cy="764443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99D1954-715E-6A48-B43F-12A647F5103B}"/>
              </a:ext>
            </a:extLst>
          </p:cNvPr>
          <p:cNvCxnSpPr>
            <a:cxnSpLocks/>
            <a:stCxn id="64" idx="3"/>
            <a:endCxn id="13" idx="2"/>
          </p:cNvCxnSpPr>
          <p:nvPr/>
        </p:nvCxnSpPr>
        <p:spPr>
          <a:xfrm>
            <a:off x="6523634" y="2330742"/>
            <a:ext cx="2818365" cy="35324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5A5C51E-12F2-EF46-8E92-64E0156D34C3}"/>
              </a:ext>
            </a:extLst>
          </p:cNvPr>
          <p:cNvCxnSpPr>
            <a:cxnSpLocks/>
            <a:stCxn id="70" idx="3"/>
            <a:endCxn id="13" idx="3"/>
          </p:cNvCxnSpPr>
          <p:nvPr/>
        </p:nvCxnSpPr>
        <p:spPr>
          <a:xfrm flipV="1">
            <a:off x="7240986" y="2806914"/>
            <a:ext cx="2287676" cy="1378708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024F436-F3AB-A143-B9CA-318044E139E7}"/>
              </a:ext>
            </a:extLst>
          </p:cNvPr>
          <p:cNvCxnSpPr>
            <a:cxnSpLocks/>
            <a:stCxn id="11" idx="7"/>
            <a:endCxn id="13" idx="3"/>
          </p:cNvCxnSpPr>
          <p:nvPr/>
        </p:nvCxnSpPr>
        <p:spPr>
          <a:xfrm flipV="1">
            <a:off x="8703778" y="2806914"/>
            <a:ext cx="824884" cy="2002162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E900535-24D6-B346-97C0-0CE281D82459}"/>
              </a:ext>
            </a:extLst>
          </p:cNvPr>
          <p:cNvCxnSpPr>
            <a:cxnSpLocks/>
            <a:stCxn id="64" idx="2"/>
            <a:endCxn id="70" idx="0"/>
          </p:cNvCxnSpPr>
          <p:nvPr/>
        </p:nvCxnSpPr>
        <p:spPr>
          <a:xfrm>
            <a:off x="5911010" y="2953022"/>
            <a:ext cx="717352" cy="61032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19C5227C-5D69-0242-8C10-D65FFED28FF6}"/>
              </a:ext>
            </a:extLst>
          </p:cNvPr>
          <p:cNvCxnSpPr>
            <a:cxnSpLocks/>
            <a:stCxn id="11" idx="3"/>
            <a:endCxn id="100" idx="3"/>
          </p:cNvCxnSpPr>
          <p:nvPr/>
        </p:nvCxnSpPr>
        <p:spPr>
          <a:xfrm flipH="1">
            <a:off x="7233823" y="5690773"/>
            <a:ext cx="568663" cy="467673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F728D4DC-55E7-6541-809A-A03CDC1528A2}"/>
              </a:ext>
            </a:extLst>
          </p:cNvPr>
          <p:cNvCxnSpPr>
            <a:cxnSpLocks/>
            <a:stCxn id="11" idx="5"/>
            <a:endCxn id="75" idx="1"/>
          </p:cNvCxnSpPr>
          <p:nvPr/>
        </p:nvCxnSpPr>
        <p:spPr>
          <a:xfrm>
            <a:off x="8703778" y="5690773"/>
            <a:ext cx="443146" cy="467673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E9B90900-955D-BD49-9684-7E59529276EA}"/>
              </a:ext>
            </a:extLst>
          </p:cNvPr>
          <p:cNvSpPr txBox="1"/>
          <p:nvPr/>
        </p:nvSpPr>
        <p:spPr>
          <a:xfrm>
            <a:off x="422826" y="4390752"/>
            <a:ext cx="299743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S = Susceptible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E = Exposed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A = Infected/Undetected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I = Infected/Detected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H = Hospitalized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Q = ICU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V = Ventilated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D = Death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R = Recovered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1BFEAA64-A80F-EB46-B03C-2F38D77EE2EA}"/>
              </a:ext>
            </a:extLst>
          </p:cNvPr>
          <p:cNvCxnSpPr>
            <a:cxnSpLocks/>
            <a:stCxn id="8" idx="6"/>
            <a:endCxn id="13" idx="1"/>
          </p:cNvCxnSpPr>
          <p:nvPr/>
        </p:nvCxnSpPr>
        <p:spPr>
          <a:xfrm>
            <a:off x="6573003" y="691311"/>
            <a:ext cx="2955659" cy="1233906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D153EC9C-A0AE-0F43-B688-E54B73750BF2}"/>
              </a:ext>
            </a:extLst>
          </p:cNvPr>
          <p:cNvCxnSpPr>
            <a:cxnSpLocks/>
            <a:stCxn id="70" idx="3"/>
            <a:endCxn id="11" idx="1"/>
          </p:cNvCxnSpPr>
          <p:nvPr/>
        </p:nvCxnSpPr>
        <p:spPr>
          <a:xfrm>
            <a:off x="7240986" y="4185622"/>
            <a:ext cx="561500" cy="623454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ectangle 63">
            <a:extLst>
              <a:ext uri="{FF2B5EF4-FFF2-40B4-BE49-F238E27FC236}">
                <a16:creationId xmlns:a16="http://schemas.microsoft.com/office/drawing/2014/main" id="{C109C743-6B91-0545-A122-1113EA849E11}"/>
              </a:ext>
            </a:extLst>
          </p:cNvPr>
          <p:cNvSpPr/>
          <p:nvPr/>
        </p:nvSpPr>
        <p:spPr>
          <a:xfrm>
            <a:off x="5298385" y="1708462"/>
            <a:ext cx="1225249" cy="124456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86ED78A7-2497-7243-9AF1-25609FA07F16}"/>
              </a:ext>
            </a:extLst>
          </p:cNvPr>
          <p:cNvSpPr/>
          <p:nvPr/>
        </p:nvSpPr>
        <p:spPr>
          <a:xfrm>
            <a:off x="6015737" y="3563342"/>
            <a:ext cx="1225249" cy="124456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2258CA35-7F04-8749-AA4F-9D0408BC296F}"/>
              </a:ext>
            </a:extLst>
          </p:cNvPr>
          <p:cNvSpPr/>
          <p:nvPr/>
        </p:nvSpPr>
        <p:spPr>
          <a:xfrm>
            <a:off x="9146924" y="5536166"/>
            <a:ext cx="1225249" cy="124456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847DF790-485B-1D4F-A1C9-7B78BD0DAB2D}"/>
              </a:ext>
            </a:extLst>
          </p:cNvPr>
          <p:cNvSpPr/>
          <p:nvPr/>
        </p:nvSpPr>
        <p:spPr>
          <a:xfrm>
            <a:off x="6008574" y="5536166"/>
            <a:ext cx="1225249" cy="124456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FDC719B-0050-6445-B0BE-838ADDD88314}"/>
              </a:ext>
            </a:extLst>
          </p:cNvPr>
          <p:cNvSpPr/>
          <p:nvPr/>
        </p:nvSpPr>
        <p:spPr>
          <a:xfrm>
            <a:off x="2001466" y="1764114"/>
            <a:ext cx="183188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l-GR" sz="2800" i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μ(</a:t>
            </a:r>
            <a:r>
              <a:rPr lang="en-US" sz="2800" i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t)</a:t>
            </a:r>
            <a:r>
              <a:rPr lang="el-GR" sz="2800" i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β</a:t>
            </a:r>
            <a:endParaRPr lang="en-US" sz="2800" i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3B32100-ED92-684C-8050-F896316FCFBB}"/>
              </a:ext>
            </a:extLst>
          </p:cNvPr>
          <p:cNvSpPr/>
          <p:nvPr/>
        </p:nvSpPr>
        <p:spPr>
          <a:xfrm>
            <a:off x="5730349" y="2965794"/>
            <a:ext cx="41069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3200" dirty="0">
                <a:solidFill>
                  <a:srgbClr val="C00000"/>
                </a:solidFill>
                <a:latin typeface="STIXGeneral-Italic" pitchFamily="2" charset="2"/>
              </a:rPr>
              <a:t>α</a:t>
            </a:r>
            <a:endParaRPr lang="en-US" sz="3200" dirty="0">
              <a:solidFill>
                <a:srgbClr val="C00000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46C27E5-ACBC-934A-82EF-07C8FD320711}"/>
              </a:ext>
            </a:extLst>
          </p:cNvPr>
          <p:cNvSpPr/>
          <p:nvPr/>
        </p:nvSpPr>
        <p:spPr>
          <a:xfrm>
            <a:off x="7406244" y="1821483"/>
            <a:ext cx="75212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C00000"/>
                </a:solidFill>
                <a:latin typeface="STIXGeneral-Italic" pitchFamily="2" charset="2"/>
              </a:rPr>
              <a:t>1-</a:t>
            </a:r>
            <a:r>
              <a:rPr lang="el-GR" sz="3200" dirty="0">
                <a:solidFill>
                  <a:srgbClr val="C00000"/>
                </a:solidFill>
                <a:latin typeface="STIXGeneral-Italic" pitchFamily="2" charset="2"/>
              </a:rPr>
              <a:t>α</a:t>
            </a:r>
            <a:endParaRPr lang="en-US" sz="3200" dirty="0">
              <a:solidFill>
                <a:srgbClr val="C00000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3B0DBFF-6A3F-1347-9418-C23A9D21612F}"/>
              </a:ext>
            </a:extLst>
          </p:cNvPr>
          <p:cNvSpPr/>
          <p:nvPr/>
        </p:nvSpPr>
        <p:spPr>
          <a:xfrm>
            <a:off x="7269123" y="4497349"/>
            <a:ext cx="36740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3200" dirty="0">
                <a:solidFill>
                  <a:srgbClr val="C00000"/>
                </a:solidFill>
                <a:latin typeface="STIXGeneral-Italic" pitchFamily="2" charset="2"/>
              </a:rPr>
              <a:t>κ</a:t>
            </a:r>
            <a:endParaRPr lang="en-US" sz="3200" dirty="0">
              <a:solidFill>
                <a:srgbClr val="C00000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F53CF54-0D34-3840-9176-E4383E0F2DF3}"/>
              </a:ext>
            </a:extLst>
          </p:cNvPr>
          <p:cNvSpPr/>
          <p:nvPr/>
        </p:nvSpPr>
        <p:spPr>
          <a:xfrm>
            <a:off x="7725635" y="2903087"/>
            <a:ext cx="70884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C00000"/>
                </a:solidFill>
                <a:latin typeface="STIXGeneral-Italic" pitchFamily="2" charset="2"/>
              </a:rPr>
              <a:t>1-</a:t>
            </a:r>
            <a:r>
              <a:rPr lang="el-GR" sz="3200" dirty="0">
                <a:solidFill>
                  <a:srgbClr val="C00000"/>
                </a:solidFill>
                <a:latin typeface="STIXGeneral-Italic" pitchFamily="2" charset="2"/>
              </a:rPr>
              <a:t>κ</a:t>
            </a:r>
            <a:endParaRPr lang="en-US" sz="3200" dirty="0">
              <a:solidFill>
                <a:srgbClr val="C00000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54DE244-D966-6E4E-92CE-B461815A03B0}"/>
              </a:ext>
            </a:extLst>
          </p:cNvPr>
          <p:cNvSpPr/>
          <p:nvPr/>
        </p:nvSpPr>
        <p:spPr>
          <a:xfrm>
            <a:off x="8582987" y="5861588"/>
            <a:ext cx="37382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3200" dirty="0">
                <a:solidFill>
                  <a:srgbClr val="C00000"/>
                </a:solidFill>
                <a:latin typeface="STIXGeneral-Italic" pitchFamily="2" charset="2"/>
              </a:rPr>
              <a:t>δ</a:t>
            </a:r>
            <a:endParaRPr lang="en-US" sz="3200" dirty="0">
              <a:solidFill>
                <a:srgbClr val="C00000"/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EE4B0B0-E64E-F742-9291-824B512DCDF3}"/>
              </a:ext>
            </a:extLst>
          </p:cNvPr>
          <p:cNvSpPr/>
          <p:nvPr/>
        </p:nvSpPr>
        <p:spPr>
          <a:xfrm>
            <a:off x="8950563" y="3771662"/>
            <a:ext cx="71526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C00000"/>
                </a:solidFill>
                <a:latin typeface="STIXGeneral-Italic" pitchFamily="2" charset="2"/>
              </a:rPr>
              <a:t>1-</a:t>
            </a:r>
            <a:r>
              <a:rPr lang="el-GR" sz="3200" dirty="0">
                <a:solidFill>
                  <a:srgbClr val="C00000"/>
                </a:solidFill>
                <a:latin typeface="STIXGeneral-Italic" pitchFamily="2" charset="2"/>
              </a:rPr>
              <a:t>δ</a:t>
            </a:r>
            <a:endParaRPr lang="en-US" sz="3200" dirty="0">
              <a:solidFill>
                <a:srgbClr val="C00000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8C8AA6D-18B0-BB42-8804-6FB3D46B5BC6}"/>
              </a:ext>
            </a:extLst>
          </p:cNvPr>
          <p:cNvSpPr/>
          <p:nvPr/>
        </p:nvSpPr>
        <p:spPr>
          <a:xfrm>
            <a:off x="4332350" y="966166"/>
            <a:ext cx="70884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C00000"/>
                </a:solidFill>
                <a:latin typeface="STIXGeneral-Italic" pitchFamily="2" charset="2"/>
              </a:rPr>
              <a:t>1-r</a:t>
            </a:r>
            <a:endParaRPr lang="en-US" sz="3200" dirty="0">
              <a:solidFill>
                <a:srgbClr val="C00000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8421C8F-A07D-834A-93F9-EC8353510731}"/>
              </a:ext>
            </a:extLst>
          </p:cNvPr>
          <p:cNvSpPr/>
          <p:nvPr/>
        </p:nvSpPr>
        <p:spPr>
          <a:xfrm>
            <a:off x="4661346" y="1812297"/>
            <a:ext cx="34496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C00000"/>
                </a:solidFill>
                <a:latin typeface="STIXGeneral-Italic" pitchFamily="2" charset="2"/>
              </a:rPr>
              <a:t>r</a:t>
            </a:r>
            <a:endParaRPr lang="en-US" sz="3200" dirty="0">
              <a:solidFill>
                <a:srgbClr val="C0000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166BDAF-09F5-B24C-83B5-80CBE982D58D}"/>
              </a:ext>
            </a:extLst>
          </p:cNvPr>
          <p:cNvSpPr/>
          <p:nvPr/>
        </p:nvSpPr>
        <p:spPr>
          <a:xfrm>
            <a:off x="3171520" y="95117"/>
            <a:ext cx="19833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t"/>
            <a:r>
              <a:rPr lang="en-US" dirty="0">
                <a:solidFill>
                  <a:srgbClr val="C00000"/>
                </a:solidFill>
                <a:latin typeface="Century Gothic" panose="020B0502020202020204" pitchFamily="34" charset="0"/>
              </a:rPr>
              <a:t>Proportion of illnesses that are detected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3380FA7-07D8-D746-B98D-D68E9AFDAA3F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4163202" y="1018447"/>
            <a:ext cx="498144" cy="9064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A0852170-3B1A-184D-B094-F37452EE670F}"/>
              </a:ext>
            </a:extLst>
          </p:cNvPr>
          <p:cNvSpPr/>
          <p:nvPr/>
        </p:nvSpPr>
        <p:spPr>
          <a:xfrm>
            <a:off x="688945" y="167213"/>
            <a:ext cx="198336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t"/>
            <a:r>
              <a:rPr lang="en-US" dirty="0">
                <a:solidFill>
                  <a:srgbClr val="C00000"/>
                </a:solidFill>
                <a:latin typeface="Century Gothic" panose="020B0502020202020204" pitchFamily="34" charset="0"/>
              </a:rPr>
              <a:t>Time-dependent Factor reduction in R0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40B81772-F987-6E4B-91AD-37C0F65DBF89}"/>
              </a:ext>
            </a:extLst>
          </p:cNvPr>
          <p:cNvCxnSpPr>
            <a:cxnSpLocks/>
            <a:stCxn id="47" idx="2"/>
          </p:cNvCxnSpPr>
          <p:nvPr/>
        </p:nvCxnSpPr>
        <p:spPr>
          <a:xfrm>
            <a:off x="1680627" y="1367542"/>
            <a:ext cx="681249" cy="5573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7C8140E5-06B6-894F-8653-48B769AA526A}"/>
              </a:ext>
            </a:extLst>
          </p:cNvPr>
          <p:cNvSpPr/>
          <p:nvPr/>
        </p:nvSpPr>
        <p:spPr>
          <a:xfrm>
            <a:off x="3818490" y="3059668"/>
            <a:ext cx="20425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t"/>
            <a:r>
              <a:rPr lang="en-US" dirty="0" err="1">
                <a:solidFill>
                  <a:srgbClr val="C00000"/>
                </a:solidFill>
                <a:latin typeface="STIXGeneral-Italic" pitchFamily="2" charset="2"/>
              </a:rPr>
              <a:t>Pr</a:t>
            </a:r>
            <a:r>
              <a:rPr lang="en-US" dirty="0">
                <a:solidFill>
                  <a:srgbClr val="C00000"/>
                </a:solidFill>
                <a:latin typeface="STIXGeneral-Regular" pitchFamily="2" charset="2"/>
              </a:rPr>
              <a:t>(</a:t>
            </a:r>
            <a:r>
              <a:rPr lang="en-US" dirty="0" err="1">
                <a:solidFill>
                  <a:srgbClr val="C00000"/>
                </a:solidFill>
                <a:latin typeface="STIXGeneral-Italic" pitchFamily="2" charset="2"/>
              </a:rPr>
              <a:t>Hospital</a:t>
            </a:r>
            <a:r>
              <a:rPr lang="en-US" dirty="0" err="1">
                <a:solidFill>
                  <a:srgbClr val="C00000"/>
                </a:solidFill>
                <a:latin typeface="STIXVariants" pitchFamily="2" charset="2"/>
              </a:rPr>
              <a:t>|</a:t>
            </a:r>
            <a:r>
              <a:rPr lang="en-US" dirty="0" err="1">
                <a:solidFill>
                  <a:srgbClr val="C00000"/>
                </a:solidFill>
                <a:latin typeface="STIXGeneral-Italic" pitchFamily="2" charset="2"/>
              </a:rPr>
              <a:t>Illness</a:t>
            </a:r>
            <a:r>
              <a:rPr lang="en-US" dirty="0">
                <a:solidFill>
                  <a:srgbClr val="C00000"/>
                </a:solidFill>
                <a:latin typeface="STIXGeneral-Regular" pitchFamily="2" charset="2"/>
              </a:rPr>
              <a:t>)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46B1850-3893-EC42-A616-5B6427B266A6}"/>
              </a:ext>
            </a:extLst>
          </p:cNvPr>
          <p:cNvSpPr/>
          <p:nvPr/>
        </p:nvSpPr>
        <p:spPr>
          <a:xfrm>
            <a:off x="5861037" y="4836911"/>
            <a:ext cx="18373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t"/>
            <a:r>
              <a:rPr lang="en-US" dirty="0" err="1">
                <a:solidFill>
                  <a:srgbClr val="C00000"/>
                </a:solidFill>
                <a:latin typeface="STIXGeneral-Italic" pitchFamily="2" charset="2"/>
              </a:rPr>
              <a:t>Pr</a:t>
            </a:r>
            <a:r>
              <a:rPr lang="en-US" dirty="0">
                <a:solidFill>
                  <a:srgbClr val="C00000"/>
                </a:solidFill>
                <a:latin typeface="STIXGeneral-Regular" pitchFamily="2" charset="2"/>
              </a:rPr>
              <a:t>(</a:t>
            </a:r>
            <a:r>
              <a:rPr lang="en-US" dirty="0" err="1">
                <a:solidFill>
                  <a:srgbClr val="C00000"/>
                </a:solidFill>
                <a:latin typeface="STIXGeneral-Italic" pitchFamily="2" charset="2"/>
              </a:rPr>
              <a:t>ICU</a:t>
            </a:r>
            <a:r>
              <a:rPr lang="en-US" dirty="0" err="1">
                <a:solidFill>
                  <a:srgbClr val="C00000"/>
                </a:solidFill>
                <a:latin typeface="STIXVariants" pitchFamily="2" charset="2"/>
              </a:rPr>
              <a:t>|</a:t>
            </a:r>
            <a:r>
              <a:rPr lang="en-US" dirty="0" err="1">
                <a:solidFill>
                  <a:srgbClr val="C00000"/>
                </a:solidFill>
                <a:latin typeface="STIXGeneral-Italic" pitchFamily="2" charset="2"/>
              </a:rPr>
              <a:t>Hospital</a:t>
            </a:r>
            <a:r>
              <a:rPr lang="en-US" dirty="0">
                <a:solidFill>
                  <a:srgbClr val="C00000"/>
                </a:solidFill>
                <a:latin typeface="STIXGeneral-Regular" pitchFamily="2" charset="2"/>
              </a:rPr>
              <a:t>)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3A5E486-3B0A-5548-BEC9-9306660F9BFD}"/>
              </a:ext>
            </a:extLst>
          </p:cNvPr>
          <p:cNvSpPr/>
          <p:nvPr/>
        </p:nvSpPr>
        <p:spPr>
          <a:xfrm>
            <a:off x="7517313" y="6329744"/>
            <a:ext cx="16049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t"/>
            <a:r>
              <a:rPr lang="en-US" dirty="0" err="1">
                <a:solidFill>
                  <a:srgbClr val="C00000"/>
                </a:solidFill>
                <a:latin typeface="STIXGeneral-Italic" pitchFamily="2" charset="2"/>
              </a:rPr>
              <a:t>Pr</a:t>
            </a:r>
            <a:r>
              <a:rPr lang="en-US" dirty="0">
                <a:solidFill>
                  <a:srgbClr val="C00000"/>
                </a:solidFill>
                <a:latin typeface="STIXGeneral-Regular" pitchFamily="2" charset="2"/>
              </a:rPr>
              <a:t>(</a:t>
            </a:r>
            <a:r>
              <a:rPr lang="en-US" dirty="0" err="1">
                <a:solidFill>
                  <a:srgbClr val="C00000"/>
                </a:solidFill>
                <a:latin typeface="STIXGeneral-Italic" pitchFamily="2" charset="2"/>
              </a:rPr>
              <a:t>Death</a:t>
            </a:r>
            <a:r>
              <a:rPr lang="en-US" dirty="0" err="1">
                <a:solidFill>
                  <a:srgbClr val="C00000"/>
                </a:solidFill>
                <a:latin typeface="STIXVariants" pitchFamily="2" charset="2"/>
              </a:rPr>
              <a:t>|</a:t>
            </a:r>
            <a:r>
              <a:rPr lang="en-US" dirty="0" err="1">
                <a:solidFill>
                  <a:srgbClr val="C00000"/>
                </a:solidFill>
                <a:latin typeface="STIXGeneral-Italic" pitchFamily="2" charset="2"/>
              </a:rPr>
              <a:t>ICU</a:t>
            </a:r>
            <a:r>
              <a:rPr lang="en-US" dirty="0">
                <a:solidFill>
                  <a:srgbClr val="C00000"/>
                </a:solidFill>
                <a:latin typeface="STIXGeneral-Regular" pitchFamily="2" charset="2"/>
              </a:rPr>
              <a:t>)</a:t>
            </a:r>
            <a:endParaRPr lang="en-US" dirty="0">
              <a:solidFill>
                <a:srgbClr val="C00000"/>
              </a:solidFill>
            </a:endParaRP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1F08E742-D8B3-C446-AA3E-28E0AE13A8F1}"/>
              </a:ext>
            </a:extLst>
          </p:cNvPr>
          <p:cNvCxnSpPr>
            <a:cxnSpLocks/>
          </p:cNvCxnSpPr>
          <p:nvPr/>
        </p:nvCxnSpPr>
        <p:spPr>
          <a:xfrm flipV="1">
            <a:off x="2204620" y="2188276"/>
            <a:ext cx="512810" cy="8258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48E75686-2FD1-3546-935C-7D08D0B1B934}"/>
              </a:ext>
            </a:extLst>
          </p:cNvPr>
          <p:cNvSpPr/>
          <p:nvPr/>
        </p:nvSpPr>
        <p:spPr>
          <a:xfrm>
            <a:off x="1158513" y="3021409"/>
            <a:ext cx="19833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t"/>
            <a:r>
              <a:rPr lang="en-US" dirty="0">
                <a:solidFill>
                  <a:srgbClr val="C00000"/>
                </a:solidFill>
                <a:latin typeface="Century Gothic" panose="020B0502020202020204" pitchFamily="34" charset="0"/>
              </a:rPr>
              <a:t>Infectivity rate</a:t>
            </a:r>
          </a:p>
          <a:p>
            <a:pPr fontAlgn="t"/>
            <a:r>
              <a:rPr lang="el-GR" i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β</a:t>
            </a:r>
            <a:r>
              <a:rPr lang="en-US" i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~ R0</a:t>
            </a:r>
            <a:endParaRPr lang="en-US" dirty="0">
              <a:solidFill>
                <a:srgbClr val="C00000"/>
              </a:solidFill>
              <a:latin typeface="Century Gothic" panose="020B0502020202020204" pitchFamily="34" charset="0"/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1FA7A8EB-825D-DD49-B5ED-22EB6FA57E6E}"/>
              </a:ext>
            </a:extLst>
          </p:cNvPr>
          <p:cNvSpPr/>
          <p:nvPr/>
        </p:nvSpPr>
        <p:spPr>
          <a:xfrm>
            <a:off x="9992235" y="229645"/>
            <a:ext cx="19833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t"/>
            <a:r>
              <a:rPr lang="en-US" b="1" dirty="0">
                <a:solidFill>
                  <a:srgbClr val="C00000"/>
                </a:solidFill>
                <a:latin typeface="Century Gothic" panose="020B0502020202020204" pitchFamily="34" charset="0"/>
              </a:rPr>
              <a:t>Estimated parameters</a:t>
            </a:r>
          </a:p>
        </p:txBody>
      </p:sp>
    </p:spTree>
    <p:extLst>
      <p:ext uri="{BB962C8B-B14F-4D97-AF65-F5344CB8AC3E}">
        <p14:creationId xmlns:p14="http://schemas.microsoft.com/office/powerpoint/2010/main" val="36461728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BFFFEB6-854C-F24A-A2A3-3D4E2EA9790B}"/>
              </a:ext>
            </a:extLst>
          </p:cNvPr>
          <p:cNvSpPr txBox="1"/>
          <p:nvPr/>
        </p:nvSpPr>
        <p:spPr>
          <a:xfrm>
            <a:off x="7041822" y="5561814"/>
            <a:ext cx="51501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## SCENARIO 3: STAGE 3 SELF-ADAPTIVE Rt + SHIELD SPECIFIC POPULATIONS (this is what I would call Sweden Scenario)</a:t>
            </a:r>
          </a:p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2DB2FF-B80C-004B-BE2E-A6650F1E4BEB}"/>
              </a:ext>
            </a:extLst>
          </p:cNvPr>
          <p:cNvSpPr txBox="1"/>
          <p:nvPr/>
        </p:nvSpPr>
        <p:spPr>
          <a:xfrm>
            <a:off x="693574" y="5561814"/>
            <a:ext cx="51698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## SCENARIO 2: STAGE 3 SELF-ADAPTIVE Rt (go almost immediately into Stage 3)</a:t>
            </a:r>
          </a:p>
          <a:p>
            <a:endParaRPr 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A9FB685C-DF38-D04C-BF3E-37D2F41F7D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285" y="649855"/>
            <a:ext cx="4909303" cy="407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E8E9B208-9E6B-EF4C-B6B0-C75FFF9E4C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6922" y="733937"/>
            <a:ext cx="4957004" cy="4163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74252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66AF8C2-D55A-4B4B-BDCA-44A6FB109C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2786" y="471339"/>
            <a:ext cx="5759214" cy="489251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BFFFEB6-854C-F24A-A2A3-3D4E2EA9790B}"/>
              </a:ext>
            </a:extLst>
          </p:cNvPr>
          <p:cNvSpPr txBox="1"/>
          <p:nvPr/>
        </p:nvSpPr>
        <p:spPr>
          <a:xfrm>
            <a:off x="7041823" y="5561814"/>
            <a:ext cx="48548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## SCENARIO 5: CONTINUE TOTAL LOCKDOWN 1 MONTH LONGER + SHIELD SPECIFIC POPULATIONS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9C79874-5360-0C46-8EFF-C1D8A9A07B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768" y="536549"/>
            <a:ext cx="5495231" cy="466336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B2DB2FF-B80C-004B-BE2E-A6650F1E4BEB}"/>
              </a:ext>
            </a:extLst>
          </p:cNvPr>
          <p:cNvSpPr txBox="1"/>
          <p:nvPr/>
        </p:nvSpPr>
        <p:spPr>
          <a:xfrm>
            <a:off x="693574" y="5561814"/>
            <a:ext cx="48548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## SCENARIO 4: CONTINUE TOTAL LOCKDOWN 1 MONTH LONGER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87804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BFFFEB6-854C-F24A-A2A3-3D4E2EA9790B}"/>
              </a:ext>
            </a:extLst>
          </p:cNvPr>
          <p:cNvSpPr txBox="1"/>
          <p:nvPr/>
        </p:nvSpPr>
        <p:spPr>
          <a:xfrm>
            <a:off x="7041823" y="5561814"/>
            <a:ext cx="48548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## SCENARIO 7: OBSERVED TREND Rt + SHIELD SPECIFIC POPULATIONS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2DB2FF-B80C-004B-BE2E-A6650F1E4BEB}"/>
              </a:ext>
            </a:extLst>
          </p:cNvPr>
          <p:cNvSpPr txBox="1"/>
          <p:nvPr/>
        </p:nvSpPr>
        <p:spPr>
          <a:xfrm>
            <a:off x="693574" y="5561814"/>
            <a:ext cx="48548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## SCENARIO 6: OBSERVED TREND Rt</a:t>
            </a:r>
          </a:p>
          <a:p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76B535F-F113-8A41-B7C7-34ABF94C40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1310" y="430924"/>
            <a:ext cx="5574916" cy="4694666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3C155B01-44A3-5D46-A414-56F646264F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654" y="573033"/>
            <a:ext cx="5333951" cy="4461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8784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1F310702-6893-A745-9428-79E9667FFFB7}"/>
              </a:ext>
            </a:extLst>
          </p:cNvPr>
          <p:cNvGrpSpPr/>
          <p:nvPr/>
        </p:nvGrpSpPr>
        <p:grpSpPr>
          <a:xfrm>
            <a:off x="3551820" y="936267"/>
            <a:ext cx="4231975" cy="3532171"/>
            <a:chOff x="36760" y="1248355"/>
            <a:chExt cx="5642633" cy="4709561"/>
          </a:xfrm>
        </p:grpSpPr>
        <p:pic>
          <p:nvPicPr>
            <p:cNvPr id="7" name="Picture 6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C6C6147E-12EA-674A-AFE2-EDAC0D1C5DF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760" y="1248355"/>
              <a:ext cx="4735605" cy="4709561"/>
            </a:xfrm>
            <a:prstGeom prst="rect">
              <a:avLst/>
            </a:prstGeom>
          </p:spPr>
        </p:pic>
        <p:pic>
          <p:nvPicPr>
            <p:cNvPr id="5" name="Picture 4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58CDEEAC-5B02-1341-8D11-E6D710D18D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7248" r="-1"/>
            <a:stretch/>
          </p:blipFill>
          <p:spPr>
            <a:xfrm>
              <a:off x="3522428" y="1248355"/>
              <a:ext cx="2156965" cy="47095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063781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3966BC1C-C069-6443-ACED-86ABD0EEE146}"/>
              </a:ext>
            </a:extLst>
          </p:cNvPr>
          <p:cNvGrpSpPr/>
          <p:nvPr/>
        </p:nvGrpSpPr>
        <p:grpSpPr>
          <a:xfrm>
            <a:off x="313023" y="0"/>
            <a:ext cx="8363617" cy="6922008"/>
            <a:chOff x="313023" y="0"/>
            <a:chExt cx="8363617" cy="6922008"/>
          </a:xfrm>
        </p:grpSpPr>
        <p:pic>
          <p:nvPicPr>
            <p:cNvPr id="3" name="Picture 2" descr="A close up of a building&#10;&#10;Description automatically generated">
              <a:extLst>
                <a:ext uri="{FF2B5EF4-FFF2-40B4-BE49-F238E27FC236}">
                  <a16:creationId xmlns:a16="http://schemas.microsoft.com/office/drawing/2014/main" id="{950B904E-9DC2-3647-B42F-F4ED76E4B5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63" r="14809"/>
            <a:stretch/>
          </p:blipFill>
          <p:spPr>
            <a:xfrm>
              <a:off x="3962399" y="0"/>
              <a:ext cx="4714241" cy="6858000"/>
            </a:xfrm>
            <a:prstGeom prst="rect">
              <a:avLst/>
            </a:prstGeom>
          </p:spPr>
        </p:pic>
        <p:pic>
          <p:nvPicPr>
            <p:cNvPr id="6" name="Picture 5" descr="A picture containing computer&#10;&#10;Description automatically generated">
              <a:extLst>
                <a:ext uri="{FF2B5EF4-FFF2-40B4-BE49-F238E27FC236}">
                  <a16:creationId xmlns:a16="http://schemas.microsoft.com/office/drawing/2014/main" id="{65D548AF-4F2C-C24E-A72C-48EEB63EC6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7644" b="38104"/>
            <a:stretch/>
          </p:blipFill>
          <p:spPr>
            <a:xfrm>
              <a:off x="313023" y="0"/>
              <a:ext cx="3678531" cy="69220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548535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building&#10;&#10;Description automatically generated">
            <a:extLst>
              <a:ext uri="{FF2B5EF4-FFF2-40B4-BE49-F238E27FC236}">
                <a16:creationId xmlns:a16="http://schemas.microsoft.com/office/drawing/2014/main" id="{950B904E-9DC2-3647-B42F-F4ED76E4B5F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63" r="14809"/>
          <a:stretch/>
        </p:blipFill>
        <p:spPr>
          <a:xfrm>
            <a:off x="3962399" y="0"/>
            <a:ext cx="4714241" cy="6858000"/>
          </a:xfrm>
          <a:prstGeom prst="rect">
            <a:avLst/>
          </a:prstGeom>
        </p:spPr>
      </p:pic>
      <p:pic>
        <p:nvPicPr>
          <p:cNvPr id="6" name="Picture 5" descr="A picture containing computer&#10;&#10;Description automatically generated">
            <a:extLst>
              <a:ext uri="{FF2B5EF4-FFF2-40B4-BE49-F238E27FC236}">
                <a16:creationId xmlns:a16="http://schemas.microsoft.com/office/drawing/2014/main" id="{65D548AF-4F2C-C24E-A72C-48EEB63EC61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644" b="38104"/>
          <a:stretch/>
        </p:blipFill>
        <p:spPr>
          <a:xfrm>
            <a:off x="313023" y="0"/>
            <a:ext cx="3678531" cy="6922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1021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045294E-833C-484C-9BE6-741A36243765}"/>
              </a:ext>
            </a:extLst>
          </p:cNvPr>
          <p:cNvSpPr txBox="1"/>
          <p:nvPr/>
        </p:nvSpPr>
        <p:spPr>
          <a:xfrm>
            <a:off x="9348395" y="1021976"/>
            <a:ext cx="2843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 TOGETHER “2”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E7B7689-C44A-784F-945A-A9ECCB955011}"/>
              </a:ext>
            </a:extLst>
          </p:cNvPr>
          <p:cNvGrpSpPr/>
          <p:nvPr/>
        </p:nvGrpSpPr>
        <p:grpSpPr>
          <a:xfrm>
            <a:off x="2336" y="0"/>
            <a:ext cx="8437024" cy="6858000"/>
            <a:chOff x="2336" y="0"/>
            <a:chExt cx="8437024" cy="685800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5D548AF-4F2C-C24E-A72C-48EEB63EC6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8426"/>
            <a:stretch/>
          </p:blipFill>
          <p:spPr>
            <a:xfrm>
              <a:off x="2336" y="0"/>
              <a:ext cx="6015553" cy="6858000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50B904E-9DC2-3647-B42F-F4ED76E4B5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24" r="14787"/>
            <a:stretch/>
          </p:blipFill>
          <p:spPr>
            <a:xfrm>
              <a:off x="3740074" y="0"/>
              <a:ext cx="4699286" cy="68397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052447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ED8DD947-71E8-E44F-A97F-C13926B5EDF8}"/>
              </a:ext>
            </a:extLst>
          </p:cNvPr>
          <p:cNvGrpSpPr/>
          <p:nvPr/>
        </p:nvGrpSpPr>
        <p:grpSpPr>
          <a:xfrm>
            <a:off x="87111" y="-493"/>
            <a:ext cx="7920633" cy="6922501"/>
            <a:chOff x="87111" y="-493"/>
            <a:chExt cx="7920633" cy="692250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5D548AF-4F2C-C24E-A72C-48EEB63EC61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7111" y="0"/>
              <a:ext cx="6960288" cy="6922008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50B904E-9DC2-3647-B42F-F4ED76E4B5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132" r="45868"/>
            <a:stretch/>
          </p:blipFill>
          <p:spPr>
            <a:xfrm>
              <a:off x="5293229" y="-493"/>
              <a:ext cx="2714515" cy="6922008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5045294E-833C-484C-9BE6-741A36243765}"/>
              </a:ext>
            </a:extLst>
          </p:cNvPr>
          <p:cNvSpPr txBox="1"/>
          <p:nvPr/>
        </p:nvSpPr>
        <p:spPr>
          <a:xfrm>
            <a:off x="9348395" y="1021976"/>
            <a:ext cx="2843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 TOGETHER “2”</a:t>
            </a:r>
          </a:p>
        </p:txBody>
      </p:sp>
    </p:spTree>
    <p:extLst>
      <p:ext uri="{BB962C8B-B14F-4D97-AF65-F5344CB8AC3E}">
        <p14:creationId xmlns:p14="http://schemas.microsoft.com/office/powerpoint/2010/main" val="38287540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2C6B43DD-D0D3-AC4F-99B9-FF9F9C32B599}"/>
              </a:ext>
            </a:extLst>
          </p:cNvPr>
          <p:cNvGrpSpPr/>
          <p:nvPr/>
        </p:nvGrpSpPr>
        <p:grpSpPr>
          <a:xfrm>
            <a:off x="-15978" y="-1"/>
            <a:ext cx="10138924" cy="3483865"/>
            <a:chOff x="-15978" y="-1"/>
            <a:chExt cx="10138924" cy="348386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3A95FDB-EC2A-5A4D-93E1-BF4A8D4CE9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7771"/>
            <a:stretch/>
          </p:blipFill>
          <p:spPr>
            <a:xfrm>
              <a:off x="-15978" y="-1"/>
              <a:ext cx="7211223" cy="3483864"/>
            </a:xfrm>
            <a:prstGeom prst="rect">
              <a:avLst/>
            </a:prstGeom>
          </p:spPr>
        </p:pic>
        <p:pic>
          <p:nvPicPr>
            <p:cNvPr id="7" name="Picture 6" descr="Table&#10;&#10;Description automatically generated">
              <a:extLst>
                <a:ext uri="{FF2B5EF4-FFF2-40B4-BE49-F238E27FC236}">
                  <a16:creationId xmlns:a16="http://schemas.microsoft.com/office/drawing/2014/main" id="{0D98D690-03F5-9344-8C74-0C12553A12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78" r="14663"/>
            <a:stretch/>
          </p:blipFill>
          <p:spPr>
            <a:xfrm>
              <a:off x="4485935" y="0"/>
              <a:ext cx="5637011" cy="3483864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0140C36C-1E33-DC4B-9D15-8AC0F7276E1F}"/>
              </a:ext>
            </a:extLst>
          </p:cNvPr>
          <p:cNvSpPr txBox="1"/>
          <p:nvPr/>
        </p:nvSpPr>
        <p:spPr>
          <a:xfrm>
            <a:off x="2528047" y="4206240"/>
            <a:ext cx="5475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WITH PROFILE 27</a:t>
            </a:r>
          </a:p>
        </p:txBody>
      </p:sp>
    </p:spTree>
    <p:extLst>
      <p:ext uri="{BB962C8B-B14F-4D97-AF65-F5344CB8AC3E}">
        <p14:creationId xmlns:p14="http://schemas.microsoft.com/office/powerpoint/2010/main" val="10389662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8DF0D7ED-4F1C-4240-A0E4-392AB2CB189F}"/>
              </a:ext>
            </a:extLst>
          </p:cNvPr>
          <p:cNvGrpSpPr/>
          <p:nvPr/>
        </p:nvGrpSpPr>
        <p:grpSpPr>
          <a:xfrm>
            <a:off x="5535" y="-1"/>
            <a:ext cx="7349328" cy="3502152"/>
            <a:chOff x="5535" y="-1"/>
            <a:chExt cx="7349328" cy="350215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3A95FDB-EC2A-5A4D-93E1-BF4A8D4CE9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7461"/>
            <a:stretch/>
          </p:blipFill>
          <p:spPr>
            <a:xfrm>
              <a:off x="5535" y="-1"/>
              <a:ext cx="7213189" cy="3502152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D98D690-03F5-9344-8C74-0C12553A12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155" r="45813"/>
            <a:stretch/>
          </p:blipFill>
          <p:spPr>
            <a:xfrm>
              <a:off x="4539728" y="0"/>
              <a:ext cx="2815135" cy="3483864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C4442593-A95F-6D4E-BFCF-CF34A0A8EA99}"/>
              </a:ext>
            </a:extLst>
          </p:cNvPr>
          <p:cNvSpPr txBox="1"/>
          <p:nvPr/>
        </p:nvSpPr>
        <p:spPr>
          <a:xfrm>
            <a:off x="2528047" y="4206240"/>
            <a:ext cx="5475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WITH PROFILE 27</a:t>
            </a:r>
          </a:p>
        </p:txBody>
      </p:sp>
    </p:spTree>
    <p:extLst>
      <p:ext uri="{BB962C8B-B14F-4D97-AF65-F5344CB8AC3E}">
        <p14:creationId xmlns:p14="http://schemas.microsoft.com/office/powerpoint/2010/main" val="12123165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8D9DFC86-FA24-1E4C-BBCD-E963EEB53AAC}"/>
              </a:ext>
            </a:extLst>
          </p:cNvPr>
          <p:cNvSpPr/>
          <p:nvPr/>
        </p:nvSpPr>
        <p:spPr>
          <a:xfrm>
            <a:off x="466917" y="1713996"/>
            <a:ext cx="1274618" cy="1246909"/>
          </a:xfrm>
          <a:prstGeom prst="ellipse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0CEE458-5D10-5B4B-8FAB-D05ABEA12A15}"/>
              </a:ext>
            </a:extLst>
          </p:cNvPr>
          <p:cNvSpPr/>
          <p:nvPr/>
        </p:nvSpPr>
        <p:spPr>
          <a:xfrm>
            <a:off x="3171520" y="1713996"/>
            <a:ext cx="1274618" cy="1246909"/>
          </a:xfrm>
          <a:prstGeom prst="ellipse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100AE2E-7CD0-3D4B-8A9E-6BC0885F3B6A}"/>
              </a:ext>
            </a:extLst>
          </p:cNvPr>
          <p:cNvSpPr/>
          <p:nvPr/>
        </p:nvSpPr>
        <p:spPr>
          <a:xfrm>
            <a:off x="5298385" y="67856"/>
            <a:ext cx="1274618" cy="1246909"/>
          </a:xfrm>
          <a:prstGeom prst="ellipse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87EB0DB-5C71-D84B-871E-3D966D64F0DE}"/>
              </a:ext>
            </a:extLst>
          </p:cNvPr>
          <p:cNvSpPr/>
          <p:nvPr/>
        </p:nvSpPr>
        <p:spPr>
          <a:xfrm>
            <a:off x="7615823" y="4626470"/>
            <a:ext cx="1274618" cy="1246909"/>
          </a:xfrm>
          <a:prstGeom prst="ellipse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9A022D4-2636-0740-9DB0-C0A86EB26AAB}"/>
              </a:ext>
            </a:extLst>
          </p:cNvPr>
          <p:cNvSpPr/>
          <p:nvPr/>
        </p:nvSpPr>
        <p:spPr>
          <a:xfrm>
            <a:off x="9341999" y="1742611"/>
            <a:ext cx="1274618" cy="1246909"/>
          </a:xfrm>
          <a:prstGeom prst="ellipse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2C7802E-8DC7-3446-8F51-A5308C7AA5CC}"/>
              </a:ext>
            </a:extLst>
          </p:cNvPr>
          <p:cNvCxnSpPr>
            <a:stCxn id="4" idx="6"/>
            <a:endCxn id="7" idx="2"/>
          </p:cNvCxnSpPr>
          <p:nvPr/>
        </p:nvCxnSpPr>
        <p:spPr>
          <a:xfrm>
            <a:off x="1741535" y="2337451"/>
            <a:ext cx="1429985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0980FCF-F39F-0C4D-9FA0-D4F389B3C925}"/>
              </a:ext>
            </a:extLst>
          </p:cNvPr>
          <p:cNvCxnSpPr>
            <a:cxnSpLocks/>
            <a:stCxn id="7" idx="6"/>
            <a:endCxn id="64" idx="1"/>
          </p:cNvCxnSpPr>
          <p:nvPr/>
        </p:nvCxnSpPr>
        <p:spPr>
          <a:xfrm flipV="1">
            <a:off x="4446138" y="2330742"/>
            <a:ext cx="852247" cy="6709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B965B73-D1AE-F54F-92DE-22B51EB58A5F}"/>
              </a:ext>
            </a:extLst>
          </p:cNvPr>
          <p:cNvCxnSpPr>
            <a:cxnSpLocks/>
            <a:stCxn id="7" idx="7"/>
            <a:endCxn id="8" idx="3"/>
          </p:cNvCxnSpPr>
          <p:nvPr/>
        </p:nvCxnSpPr>
        <p:spPr>
          <a:xfrm flipV="1">
            <a:off x="4259475" y="1132159"/>
            <a:ext cx="1225573" cy="764443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99D1954-715E-6A48-B43F-12A647F5103B}"/>
              </a:ext>
            </a:extLst>
          </p:cNvPr>
          <p:cNvCxnSpPr>
            <a:cxnSpLocks/>
            <a:stCxn id="64" idx="3"/>
            <a:endCxn id="13" idx="2"/>
          </p:cNvCxnSpPr>
          <p:nvPr/>
        </p:nvCxnSpPr>
        <p:spPr>
          <a:xfrm>
            <a:off x="6523634" y="2330742"/>
            <a:ext cx="2818365" cy="35324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5A5C51E-12F2-EF46-8E92-64E0156D34C3}"/>
              </a:ext>
            </a:extLst>
          </p:cNvPr>
          <p:cNvCxnSpPr>
            <a:cxnSpLocks/>
            <a:stCxn id="70" idx="3"/>
            <a:endCxn id="13" idx="3"/>
          </p:cNvCxnSpPr>
          <p:nvPr/>
        </p:nvCxnSpPr>
        <p:spPr>
          <a:xfrm flipV="1">
            <a:off x="7240986" y="2806914"/>
            <a:ext cx="2287676" cy="1378708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024F436-F3AB-A143-B9CA-318044E139E7}"/>
              </a:ext>
            </a:extLst>
          </p:cNvPr>
          <p:cNvCxnSpPr>
            <a:cxnSpLocks/>
            <a:stCxn id="11" idx="7"/>
            <a:endCxn id="13" idx="3"/>
          </p:cNvCxnSpPr>
          <p:nvPr/>
        </p:nvCxnSpPr>
        <p:spPr>
          <a:xfrm flipV="1">
            <a:off x="8703778" y="2806914"/>
            <a:ext cx="824884" cy="2002162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E900535-24D6-B346-97C0-0CE281D82459}"/>
              </a:ext>
            </a:extLst>
          </p:cNvPr>
          <p:cNvCxnSpPr>
            <a:cxnSpLocks/>
            <a:stCxn id="64" idx="2"/>
            <a:endCxn id="70" idx="0"/>
          </p:cNvCxnSpPr>
          <p:nvPr/>
        </p:nvCxnSpPr>
        <p:spPr>
          <a:xfrm>
            <a:off x="5911010" y="2953022"/>
            <a:ext cx="717352" cy="61032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19C5227C-5D69-0242-8C10-D65FFED28FF6}"/>
              </a:ext>
            </a:extLst>
          </p:cNvPr>
          <p:cNvCxnSpPr>
            <a:cxnSpLocks/>
            <a:stCxn id="11" idx="3"/>
            <a:endCxn id="100" idx="3"/>
          </p:cNvCxnSpPr>
          <p:nvPr/>
        </p:nvCxnSpPr>
        <p:spPr>
          <a:xfrm flipH="1">
            <a:off x="7233823" y="5690773"/>
            <a:ext cx="568663" cy="467673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F728D4DC-55E7-6541-809A-A03CDC1528A2}"/>
              </a:ext>
            </a:extLst>
          </p:cNvPr>
          <p:cNvCxnSpPr>
            <a:cxnSpLocks/>
            <a:stCxn id="11" idx="5"/>
            <a:endCxn id="75" idx="1"/>
          </p:cNvCxnSpPr>
          <p:nvPr/>
        </p:nvCxnSpPr>
        <p:spPr>
          <a:xfrm>
            <a:off x="8703778" y="5690773"/>
            <a:ext cx="443146" cy="467673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E9B90900-955D-BD49-9684-7E59529276EA}"/>
              </a:ext>
            </a:extLst>
          </p:cNvPr>
          <p:cNvSpPr txBox="1"/>
          <p:nvPr/>
        </p:nvSpPr>
        <p:spPr>
          <a:xfrm>
            <a:off x="422826" y="4390752"/>
            <a:ext cx="299743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S = Susceptible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E = Exposed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A = Infected/Undetected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I = Infected/Detected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H = Hospitalized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Q = ICU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V = Ventilated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D = Death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R = Recovered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1BFEAA64-A80F-EB46-B03C-2F38D77EE2EA}"/>
              </a:ext>
            </a:extLst>
          </p:cNvPr>
          <p:cNvCxnSpPr>
            <a:cxnSpLocks/>
            <a:stCxn id="8" idx="6"/>
            <a:endCxn id="13" idx="1"/>
          </p:cNvCxnSpPr>
          <p:nvPr/>
        </p:nvCxnSpPr>
        <p:spPr>
          <a:xfrm>
            <a:off x="6573003" y="691311"/>
            <a:ext cx="2955659" cy="1233906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D153EC9C-A0AE-0F43-B688-E54B73750BF2}"/>
              </a:ext>
            </a:extLst>
          </p:cNvPr>
          <p:cNvCxnSpPr>
            <a:cxnSpLocks/>
            <a:stCxn id="70" idx="3"/>
            <a:endCxn id="11" idx="1"/>
          </p:cNvCxnSpPr>
          <p:nvPr/>
        </p:nvCxnSpPr>
        <p:spPr>
          <a:xfrm>
            <a:off x="7240986" y="4185622"/>
            <a:ext cx="561500" cy="623454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ectangle 63">
            <a:extLst>
              <a:ext uri="{FF2B5EF4-FFF2-40B4-BE49-F238E27FC236}">
                <a16:creationId xmlns:a16="http://schemas.microsoft.com/office/drawing/2014/main" id="{C109C743-6B91-0545-A122-1113EA849E11}"/>
              </a:ext>
            </a:extLst>
          </p:cNvPr>
          <p:cNvSpPr/>
          <p:nvPr/>
        </p:nvSpPr>
        <p:spPr>
          <a:xfrm>
            <a:off x="5298385" y="1708462"/>
            <a:ext cx="1225249" cy="124456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86ED78A7-2497-7243-9AF1-25609FA07F16}"/>
              </a:ext>
            </a:extLst>
          </p:cNvPr>
          <p:cNvSpPr/>
          <p:nvPr/>
        </p:nvSpPr>
        <p:spPr>
          <a:xfrm>
            <a:off x="6015737" y="3563342"/>
            <a:ext cx="1225249" cy="124456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2258CA35-7F04-8749-AA4F-9D0408BC296F}"/>
              </a:ext>
            </a:extLst>
          </p:cNvPr>
          <p:cNvSpPr/>
          <p:nvPr/>
        </p:nvSpPr>
        <p:spPr>
          <a:xfrm>
            <a:off x="9146924" y="5536166"/>
            <a:ext cx="1225249" cy="124456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847DF790-485B-1D4F-A1C9-7B78BD0DAB2D}"/>
              </a:ext>
            </a:extLst>
          </p:cNvPr>
          <p:cNvSpPr/>
          <p:nvPr/>
        </p:nvSpPr>
        <p:spPr>
          <a:xfrm>
            <a:off x="6008574" y="5536166"/>
            <a:ext cx="1225249" cy="124456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FDC719B-0050-6445-B0BE-838ADDD88314}"/>
              </a:ext>
            </a:extLst>
          </p:cNvPr>
          <p:cNvSpPr/>
          <p:nvPr/>
        </p:nvSpPr>
        <p:spPr>
          <a:xfrm>
            <a:off x="2001466" y="1764114"/>
            <a:ext cx="183188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l-GR" sz="2800" i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μ(</a:t>
            </a:r>
            <a:r>
              <a:rPr lang="en-US" sz="2800" i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t)</a:t>
            </a:r>
            <a:r>
              <a:rPr lang="el-GR" sz="2800" i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β</a:t>
            </a:r>
            <a:endParaRPr lang="en-US" sz="2800" i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3B32100-ED92-684C-8050-F896316FCFBB}"/>
              </a:ext>
            </a:extLst>
          </p:cNvPr>
          <p:cNvSpPr/>
          <p:nvPr/>
        </p:nvSpPr>
        <p:spPr>
          <a:xfrm>
            <a:off x="5730349" y="2965794"/>
            <a:ext cx="41069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3200" dirty="0">
                <a:solidFill>
                  <a:srgbClr val="C00000"/>
                </a:solidFill>
                <a:latin typeface="STIXGeneral-Italic" pitchFamily="2" charset="2"/>
              </a:rPr>
              <a:t>α</a:t>
            </a:r>
            <a:endParaRPr lang="en-US" sz="3200" dirty="0">
              <a:solidFill>
                <a:srgbClr val="C00000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46C27E5-ACBC-934A-82EF-07C8FD320711}"/>
              </a:ext>
            </a:extLst>
          </p:cNvPr>
          <p:cNvSpPr/>
          <p:nvPr/>
        </p:nvSpPr>
        <p:spPr>
          <a:xfrm>
            <a:off x="7406244" y="1821483"/>
            <a:ext cx="75212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C00000"/>
                </a:solidFill>
                <a:latin typeface="STIXGeneral-Italic" pitchFamily="2" charset="2"/>
              </a:rPr>
              <a:t>1-</a:t>
            </a:r>
            <a:r>
              <a:rPr lang="el-GR" sz="3200" dirty="0">
                <a:solidFill>
                  <a:srgbClr val="C00000"/>
                </a:solidFill>
                <a:latin typeface="STIXGeneral-Italic" pitchFamily="2" charset="2"/>
              </a:rPr>
              <a:t>α</a:t>
            </a:r>
            <a:endParaRPr lang="en-US" sz="3200" dirty="0">
              <a:solidFill>
                <a:srgbClr val="C00000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3B0DBFF-6A3F-1347-9418-C23A9D21612F}"/>
              </a:ext>
            </a:extLst>
          </p:cNvPr>
          <p:cNvSpPr/>
          <p:nvPr/>
        </p:nvSpPr>
        <p:spPr>
          <a:xfrm>
            <a:off x="7269123" y="4497349"/>
            <a:ext cx="36740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3200" dirty="0">
                <a:solidFill>
                  <a:srgbClr val="C00000"/>
                </a:solidFill>
                <a:latin typeface="STIXGeneral-Italic" pitchFamily="2" charset="2"/>
              </a:rPr>
              <a:t>κ</a:t>
            </a:r>
            <a:endParaRPr lang="en-US" sz="3200" dirty="0">
              <a:solidFill>
                <a:srgbClr val="C00000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F53CF54-0D34-3840-9176-E4383E0F2DF3}"/>
              </a:ext>
            </a:extLst>
          </p:cNvPr>
          <p:cNvSpPr/>
          <p:nvPr/>
        </p:nvSpPr>
        <p:spPr>
          <a:xfrm>
            <a:off x="7725635" y="2903087"/>
            <a:ext cx="70884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C00000"/>
                </a:solidFill>
                <a:latin typeface="STIXGeneral-Italic" pitchFamily="2" charset="2"/>
              </a:rPr>
              <a:t>1-</a:t>
            </a:r>
            <a:r>
              <a:rPr lang="el-GR" sz="3200" dirty="0">
                <a:solidFill>
                  <a:srgbClr val="C00000"/>
                </a:solidFill>
                <a:latin typeface="STIXGeneral-Italic" pitchFamily="2" charset="2"/>
              </a:rPr>
              <a:t>κ</a:t>
            </a:r>
            <a:endParaRPr lang="en-US" sz="3200" dirty="0">
              <a:solidFill>
                <a:srgbClr val="C00000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54DE244-D966-6E4E-92CE-B461815A03B0}"/>
              </a:ext>
            </a:extLst>
          </p:cNvPr>
          <p:cNvSpPr/>
          <p:nvPr/>
        </p:nvSpPr>
        <p:spPr>
          <a:xfrm>
            <a:off x="8582987" y="5861588"/>
            <a:ext cx="37382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3200" dirty="0">
                <a:solidFill>
                  <a:srgbClr val="C00000"/>
                </a:solidFill>
                <a:latin typeface="STIXGeneral-Italic" pitchFamily="2" charset="2"/>
              </a:rPr>
              <a:t>δ</a:t>
            </a:r>
            <a:endParaRPr lang="en-US" sz="3200" dirty="0">
              <a:solidFill>
                <a:srgbClr val="C00000"/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EE4B0B0-E64E-F742-9291-824B512DCDF3}"/>
              </a:ext>
            </a:extLst>
          </p:cNvPr>
          <p:cNvSpPr/>
          <p:nvPr/>
        </p:nvSpPr>
        <p:spPr>
          <a:xfrm>
            <a:off x="8950563" y="3771662"/>
            <a:ext cx="71526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C00000"/>
                </a:solidFill>
                <a:latin typeface="STIXGeneral-Italic" pitchFamily="2" charset="2"/>
              </a:rPr>
              <a:t>1-</a:t>
            </a:r>
            <a:r>
              <a:rPr lang="el-GR" sz="3200" dirty="0">
                <a:solidFill>
                  <a:srgbClr val="C00000"/>
                </a:solidFill>
                <a:latin typeface="STIXGeneral-Italic" pitchFamily="2" charset="2"/>
              </a:rPr>
              <a:t>δ</a:t>
            </a:r>
            <a:endParaRPr lang="en-US" sz="3200" dirty="0">
              <a:solidFill>
                <a:srgbClr val="C00000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8C8AA6D-18B0-BB42-8804-6FB3D46B5BC6}"/>
              </a:ext>
            </a:extLst>
          </p:cNvPr>
          <p:cNvSpPr/>
          <p:nvPr/>
        </p:nvSpPr>
        <p:spPr>
          <a:xfrm>
            <a:off x="4332350" y="966166"/>
            <a:ext cx="70884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C00000"/>
                </a:solidFill>
                <a:latin typeface="STIXGeneral-Italic" pitchFamily="2" charset="2"/>
              </a:rPr>
              <a:t>1-r</a:t>
            </a:r>
            <a:endParaRPr lang="en-US" sz="3200" dirty="0">
              <a:solidFill>
                <a:srgbClr val="C00000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8421C8F-A07D-834A-93F9-EC8353510731}"/>
              </a:ext>
            </a:extLst>
          </p:cNvPr>
          <p:cNvSpPr/>
          <p:nvPr/>
        </p:nvSpPr>
        <p:spPr>
          <a:xfrm>
            <a:off x="4661346" y="1812297"/>
            <a:ext cx="34496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C00000"/>
                </a:solidFill>
                <a:latin typeface="STIXGeneral-Italic" pitchFamily="2" charset="2"/>
              </a:rPr>
              <a:t>r</a:t>
            </a:r>
            <a:endParaRPr lang="en-US" sz="3200" dirty="0">
              <a:solidFill>
                <a:srgbClr val="C0000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166BDAF-09F5-B24C-83B5-80CBE982D58D}"/>
              </a:ext>
            </a:extLst>
          </p:cNvPr>
          <p:cNvSpPr/>
          <p:nvPr/>
        </p:nvSpPr>
        <p:spPr>
          <a:xfrm>
            <a:off x="3171520" y="95117"/>
            <a:ext cx="19833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t"/>
            <a:r>
              <a:rPr lang="en-US" dirty="0">
                <a:solidFill>
                  <a:srgbClr val="C00000"/>
                </a:solidFill>
                <a:latin typeface="Century Gothic" panose="020B0502020202020204" pitchFamily="34" charset="0"/>
              </a:rPr>
              <a:t>Proportion of illnesses that are detected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3380FA7-07D8-D746-B98D-D68E9AFDAA3F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4163202" y="1018447"/>
            <a:ext cx="498144" cy="9064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A0852170-3B1A-184D-B094-F37452EE670F}"/>
              </a:ext>
            </a:extLst>
          </p:cNvPr>
          <p:cNvSpPr/>
          <p:nvPr/>
        </p:nvSpPr>
        <p:spPr>
          <a:xfrm>
            <a:off x="688945" y="167213"/>
            <a:ext cx="19833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t"/>
            <a:r>
              <a:rPr lang="en-US" dirty="0">
                <a:solidFill>
                  <a:srgbClr val="C00000"/>
                </a:solidFill>
                <a:latin typeface="Century Gothic" panose="020B0502020202020204" pitchFamily="34" charset="0"/>
              </a:rPr>
              <a:t>Transmission reduction factor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40B81772-F987-6E4B-91AD-37C0F65DBF89}"/>
              </a:ext>
            </a:extLst>
          </p:cNvPr>
          <p:cNvCxnSpPr>
            <a:cxnSpLocks/>
            <a:stCxn id="47" idx="2"/>
          </p:cNvCxnSpPr>
          <p:nvPr/>
        </p:nvCxnSpPr>
        <p:spPr>
          <a:xfrm>
            <a:off x="1680627" y="1090543"/>
            <a:ext cx="681249" cy="8343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7C8140E5-06B6-894F-8653-48B769AA526A}"/>
              </a:ext>
            </a:extLst>
          </p:cNvPr>
          <p:cNvSpPr/>
          <p:nvPr/>
        </p:nvSpPr>
        <p:spPr>
          <a:xfrm>
            <a:off x="3818490" y="3059668"/>
            <a:ext cx="20425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t"/>
            <a:r>
              <a:rPr lang="en-US" dirty="0" err="1">
                <a:solidFill>
                  <a:srgbClr val="C00000"/>
                </a:solidFill>
                <a:latin typeface="STIXGeneral-Italic" pitchFamily="2" charset="2"/>
              </a:rPr>
              <a:t>Pr</a:t>
            </a:r>
            <a:r>
              <a:rPr lang="en-US" dirty="0">
                <a:solidFill>
                  <a:srgbClr val="C00000"/>
                </a:solidFill>
                <a:latin typeface="STIXGeneral-Regular" pitchFamily="2" charset="2"/>
              </a:rPr>
              <a:t>(</a:t>
            </a:r>
            <a:r>
              <a:rPr lang="en-US" dirty="0" err="1">
                <a:solidFill>
                  <a:srgbClr val="C00000"/>
                </a:solidFill>
                <a:latin typeface="STIXGeneral-Italic" pitchFamily="2" charset="2"/>
              </a:rPr>
              <a:t>Hospital</a:t>
            </a:r>
            <a:r>
              <a:rPr lang="en-US" dirty="0" err="1">
                <a:solidFill>
                  <a:srgbClr val="C00000"/>
                </a:solidFill>
                <a:latin typeface="STIXVariants" pitchFamily="2" charset="2"/>
              </a:rPr>
              <a:t>|</a:t>
            </a:r>
            <a:r>
              <a:rPr lang="en-US" dirty="0" err="1">
                <a:solidFill>
                  <a:srgbClr val="C00000"/>
                </a:solidFill>
                <a:latin typeface="STIXGeneral-Italic" pitchFamily="2" charset="2"/>
              </a:rPr>
              <a:t>Illness</a:t>
            </a:r>
            <a:r>
              <a:rPr lang="en-US" dirty="0">
                <a:solidFill>
                  <a:srgbClr val="C00000"/>
                </a:solidFill>
                <a:latin typeface="STIXGeneral-Regular" pitchFamily="2" charset="2"/>
              </a:rPr>
              <a:t>)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46B1850-3893-EC42-A616-5B6427B266A6}"/>
              </a:ext>
            </a:extLst>
          </p:cNvPr>
          <p:cNvSpPr/>
          <p:nvPr/>
        </p:nvSpPr>
        <p:spPr>
          <a:xfrm>
            <a:off x="5861037" y="4836911"/>
            <a:ext cx="18373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t"/>
            <a:r>
              <a:rPr lang="en-US" dirty="0" err="1">
                <a:solidFill>
                  <a:srgbClr val="C00000"/>
                </a:solidFill>
                <a:latin typeface="STIXGeneral-Italic" pitchFamily="2" charset="2"/>
              </a:rPr>
              <a:t>Pr</a:t>
            </a:r>
            <a:r>
              <a:rPr lang="en-US" dirty="0">
                <a:solidFill>
                  <a:srgbClr val="C00000"/>
                </a:solidFill>
                <a:latin typeface="STIXGeneral-Regular" pitchFamily="2" charset="2"/>
              </a:rPr>
              <a:t>(</a:t>
            </a:r>
            <a:r>
              <a:rPr lang="en-US" dirty="0" err="1">
                <a:solidFill>
                  <a:srgbClr val="C00000"/>
                </a:solidFill>
                <a:latin typeface="STIXGeneral-Italic" pitchFamily="2" charset="2"/>
              </a:rPr>
              <a:t>ICU</a:t>
            </a:r>
            <a:r>
              <a:rPr lang="en-US" dirty="0" err="1">
                <a:solidFill>
                  <a:srgbClr val="C00000"/>
                </a:solidFill>
                <a:latin typeface="STIXVariants" pitchFamily="2" charset="2"/>
              </a:rPr>
              <a:t>|</a:t>
            </a:r>
            <a:r>
              <a:rPr lang="en-US" dirty="0" err="1">
                <a:solidFill>
                  <a:srgbClr val="C00000"/>
                </a:solidFill>
                <a:latin typeface="STIXGeneral-Italic" pitchFamily="2" charset="2"/>
              </a:rPr>
              <a:t>Hospital</a:t>
            </a:r>
            <a:r>
              <a:rPr lang="en-US" dirty="0">
                <a:solidFill>
                  <a:srgbClr val="C00000"/>
                </a:solidFill>
                <a:latin typeface="STIXGeneral-Regular" pitchFamily="2" charset="2"/>
              </a:rPr>
              <a:t>)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3A5E486-3B0A-5548-BEC9-9306660F9BFD}"/>
              </a:ext>
            </a:extLst>
          </p:cNvPr>
          <p:cNvSpPr/>
          <p:nvPr/>
        </p:nvSpPr>
        <p:spPr>
          <a:xfrm>
            <a:off x="7517313" y="6329744"/>
            <a:ext cx="16049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t"/>
            <a:r>
              <a:rPr lang="en-US" dirty="0" err="1">
                <a:solidFill>
                  <a:srgbClr val="C00000"/>
                </a:solidFill>
                <a:latin typeface="STIXGeneral-Italic" pitchFamily="2" charset="2"/>
              </a:rPr>
              <a:t>Pr</a:t>
            </a:r>
            <a:r>
              <a:rPr lang="en-US" dirty="0">
                <a:solidFill>
                  <a:srgbClr val="C00000"/>
                </a:solidFill>
                <a:latin typeface="STIXGeneral-Regular" pitchFamily="2" charset="2"/>
              </a:rPr>
              <a:t>(</a:t>
            </a:r>
            <a:r>
              <a:rPr lang="en-US" dirty="0" err="1">
                <a:solidFill>
                  <a:srgbClr val="C00000"/>
                </a:solidFill>
                <a:latin typeface="STIXGeneral-Italic" pitchFamily="2" charset="2"/>
              </a:rPr>
              <a:t>Death</a:t>
            </a:r>
            <a:r>
              <a:rPr lang="en-US" dirty="0" err="1">
                <a:solidFill>
                  <a:srgbClr val="C00000"/>
                </a:solidFill>
                <a:latin typeface="STIXVariants" pitchFamily="2" charset="2"/>
              </a:rPr>
              <a:t>|</a:t>
            </a:r>
            <a:r>
              <a:rPr lang="en-US" dirty="0" err="1">
                <a:solidFill>
                  <a:srgbClr val="C00000"/>
                </a:solidFill>
                <a:latin typeface="STIXGeneral-Italic" pitchFamily="2" charset="2"/>
              </a:rPr>
              <a:t>ICU</a:t>
            </a:r>
            <a:r>
              <a:rPr lang="en-US" dirty="0">
                <a:solidFill>
                  <a:srgbClr val="C00000"/>
                </a:solidFill>
                <a:latin typeface="STIXGeneral-Regular" pitchFamily="2" charset="2"/>
              </a:rPr>
              <a:t>)</a:t>
            </a:r>
            <a:endParaRPr lang="en-US" dirty="0">
              <a:solidFill>
                <a:srgbClr val="C00000"/>
              </a:solidFill>
            </a:endParaRP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1F08E742-D8B3-C446-AA3E-28E0AE13A8F1}"/>
              </a:ext>
            </a:extLst>
          </p:cNvPr>
          <p:cNvCxnSpPr>
            <a:cxnSpLocks/>
          </p:cNvCxnSpPr>
          <p:nvPr/>
        </p:nvCxnSpPr>
        <p:spPr>
          <a:xfrm flipV="1">
            <a:off x="2204620" y="2188276"/>
            <a:ext cx="512810" cy="8258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48E75686-2FD1-3546-935C-7D08D0B1B934}"/>
              </a:ext>
            </a:extLst>
          </p:cNvPr>
          <p:cNvSpPr/>
          <p:nvPr/>
        </p:nvSpPr>
        <p:spPr>
          <a:xfrm>
            <a:off x="1158513" y="3021409"/>
            <a:ext cx="19833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t"/>
            <a:r>
              <a:rPr lang="en-US" dirty="0">
                <a:solidFill>
                  <a:srgbClr val="C00000"/>
                </a:solidFill>
                <a:latin typeface="Century Gothic" panose="020B0502020202020204" pitchFamily="34" charset="0"/>
              </a:rPr>
              <a:t>Infectivity rate</a:t>
            </a:r>
          </a:p>
          <a:p>
            <a:pPr fontAlgn="t"/>
            <a:r>
              <a:rPr lang="el-GR" i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β</a:t>
            </a:r>
            <a:r>
              <a:rPr lang="en-US" i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~ R0</a:t>
            </a:r>
            <a:endParaRPr lang="en-US" dirty="0">
              <a:solidFill>
                <a:srgbClr val="C00000"/>
              </a:solidFill>
              <a:latin typeface="Century Gothic" panose="020B0502020202020204" pitchFamily="34" charset="0"/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1FA7A8EB-825D-DD49-B5ED-22EB6FA57E6E}"/>
              </a:ext>
            </a:extLst>
          </p:cNvPr>
          <p:cNvSpPr/>
          <p:nvPr/>
        </p:nvSpPr>
        <p:spPr>
          <a:xfrm>
            <a:off x="9992235" y="229645"/>
            <a:ext cx="19833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t"/>
            <a:r>
              <a:rPr lang="en-US" b="1" dirty="0">
                <a:solidFill>
                  <a:srgbClr val="C00000"/>
                </a:solidFill>
                <a:latin typeface="Century Gothic" panose="020B0502020202020204" pitchFamily="34" charset="0"/>
              </a:rPr>
              <a:t>Estimated parameters</a:t>
            </a:r>
          </a:p>
        </p:txBody>
      </p:sp>
    </p:spTree>
    <p:extLst>
      <p:ext uri="{BB962C8B-B14F-4D97-AF65-F5344CB8AC3E}">
        <p14:creationId xmlns:p14="http://schemas.microsoft.com/office/powerpoint/2010/main" val="17091164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1F310702-6893-A745-9428-79E9667FFFB7}"/>
              </a:ext>
            </a:extLst>
          </p:cNvPr>
          <p:cNvGrpSpPr/>
          <p:nvPr/>
        </p:nvGrpSpPr>
        <p:grpSpPr>
          <a:xfrm>
            <a:off x="1219200" y="359229"/>
            <a:ext cx="7543800" cy="5998028"/>
            <a:chOff x="36760" y="1248355"/>
            <a:chExt cx="5642633" cy="4709561"/>
          </a:xfrm>
        </p:grpSpPr>
        <p:pic>
          <p:nvPicPr>
            <p:cNvPr id="7" name="Picture 6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C6C6147E-12EA-674A-AFE2-EDAC0D1C5DF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760" y="1248355"/>
              <a:ext cx="4735605" cy="4709561"/>
            </a:xfrm>
            <a:prstGeom prst="rect">
              <a:avLst/>
            </a:prstGeom>
          </p:spPr>
        </p:pic>
        <p:pic>
          <p:nvPicPr>
            <p:cNvPr id="5" name="Picture 4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58CDEEAC-5B02-1341-8D11-E6D710D18D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7248" r="-1"/>
            <a:stretch/>
          </p:blipFill>
          <p:spPr>
            <a:xfrm>
              <a:off x="3522428" y="1248355"/>
              <a:ext cx="2156965" cy="47095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360533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2C91AE-E181-FC4C-88D1-5003B7815A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8A304-6B2A-0C42-BAA9-D66435E26181}" type="slidenum">
              <a:rPr lang="en-US" smtClean="0"/>
              <a:t>31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C6DA297-352B-4A43-897F-E11786CB01A4}"/>
              </a:ext>
            </a:extLst>
          </p:cNvPr>
          <p:cNvGrpSpPr/>
          <p:nvPr/>
        </p:nvGrpSpPr>
        <p:grpSpPr>
          <a:xfrm>
            <a:off x="2985246" y="2234"/>
            <a:ext cx="9206754" cy="6490676"/>
            <a:chOff x="2985246" y="2234"/>
            <a:chExt cx="9206754" cy="649067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7109992-9342-8149-A09C-425B13EFA6C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85246" y="2234"/>
              <a:ext cx="9206753" cy="5175426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600D1E8-3BC7-4F46-B960-0822C49621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85246" y="5177660"/>
              <a:ext cx="9206754" cy="13152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591147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957DB186-8AD4-DB46-A3CF-A20E4D76991E}"/>
              </a:ext>
            </a:extLst>
          </p:cNvPr>
          <p:cNvGrpSpPr>
            <a:grpSpLocks noChangeAspect="1"/>
          </p:cNvGrpSpPr>
          <p:nvPr/>
        </p:nvGrpSpPr>
        <p:grpSpPr>
          <a:xfrm>
            <a:off x="365760" y="91440"/>
            <a:ext cx="11292840" cy="8076845"/>
            <a:chOff x="-11430" y="-285750"/>
            <a:chExt cx="11292840" cy="8076845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CB42DB47-185B-9447-8FF0-A1DAFEBC680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-11430" y="-28409"/>
              <a:ext cx="11292840" cy="7819504"/>
              <a:chOff x="-11430" y="-658928"/>
              <a:chExt cx="12203430" cy="8450023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C843B2A4-EE37-AD46-8FB0-98D0B25614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0" y="-658928"/>
                <a:ext cx="12192000" cy="6278475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5A172263-0269-0544-9321-24D3D048A1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11430" y="5139487"/>
                <a:ext cx="12192000" cy="2651608"/>
              </a:xfrm>
              <a:prstGeom prst="rect">
                <a:avLst/>
              </a:prstGeom>
            </p:spPr>
          </p:pic>
        </p:grp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EF911A3-2231-1C4A-8328-360D02A2FF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35140" y="-285750"/>
              <a:ext cx="4446270" cy="2573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119386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6AAB9F44-DDA2-684E-8070-4E2EC3396542}"/>
              </a:ext>
            </a:extLst>
          </p:cNvPr>
          <p:cNvGrpSpPr/>
          <p:nvPr/>
        </p:nvGrpSpPr>
        <p:grpSpPr>
          <a:xfrm>
            <a:off x="0" y="137086"/>
            <a:ext cx="12203430" cy="6279872"/>
            <a:chOff x="0" y="137086"/>
            <a:chExt cx="12203430" cy="6279872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EF911A3-2231-1C4A-8328-360D02A2FF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338060" y="137086"/>
              <a:ext cx="4865370" cy="288214"/>
            </a:xfrm>
            <a:prstGeom prst="rect">
              <a:avLst/>
            </a:prstGeom>
          </p:spPr>
        </p:pic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3C31BB24-42C7-064E-8782-64593FD49C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441041"/>
              <a:ext cx="12192000" cy="597591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568638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5887F63-DBA7-BE4A-89A1-CDA7CB0A31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59" y="704088"/>
            <a:ext cx="10696835" cy="6153912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0" name="Google Shape;89;p13">
            <a:extLst>
              <a:ext uri="{FF2B5EF4-FFF2-40B4-BE49-F238E27FC236}">
                <a16:creationId xmlns:a16="http://schemas.microsoft.com/office/drawing/2014/main" id="{24F2C82D-057F-2449-985E-F03B80FE8F5C}"/>
              </a:ext>
            </a:extLst>
          </p:cNvPr>
          <p:cNvSpPr txBox="1"/>
          <p:nvPr/>
        </p:nvSpPr>
        <p:spPr>
          <a:xfrm>
            <a:off x="10833995" y="1053100"/>
            <a:ext cx="1359000" cy="719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New </a:t>
            </a:r>
            <a:endParaRPr sz="1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Observed</a:t>
            </a:r>
            <a:endParaRPr sz="1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Illnesses</a:t>
            </a:r>
            <a:endParaRPr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Google Shape;90;p13">
            <a:extLst>
              <a:ext uri="{FF2B5EF4-FFF2-40B4-BE49-F238E27FC236}">
                <a16:creationId xmlns:a16="http://schemas.microsoft.com/office/drawing/2014/main" id="{26133051-F4E1-6847-B4D7-7C7359CE6D11}"/>
              </a:ext>
            </a:extLst>
          </p:cNvPr>
          <p:cNvSpPr txBox="1"/>
          <p:nvPr/>
        </p:nvSpPr>
        <p:spPr>
          <a:xfrm>
            <a:off x="10833995" y="3018925"/>
            <a:ext cx="1359000" cy="719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Arial" panose="020B0604020202020204" pitchFamily="34" charset="0"/>
                <a:cs typeface="Arial" panose="020B0604020202020204" pitchFamily="34" charset="0"/>
              </a:rPr>
              <a:t>Current</a:t>
            </a:r>
            <a:endParaRPr sz="11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Arial" panose="020B0604020202020204" pitchFamily="34" charset="0"/>
                <a:cs typeface="Arial" panose="020B0604020202020204" pitchFamily="34" charset="0"/>
              </a:rPr>
              <a:t>Hospitalizations</a:t>
            </a:r>
            <a:endParaRPr sz="11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Google Shape;91;p13">
            <a:extLst>
              <a:ext uri="{FF2B5EF4-FFF2-40B4-BE49-F238E27FC236}">
                <a16:creationId xmlns:a16="http://schemas.microsoft.com/office/drawing/2014/main" id="{8C0DA74C-26C1-DE48-AAA3-ABFA4311C294}"/>
              </a:ext>
            </a:extLst>
          </p:cNvPr>
          <p:cNvSpPr txBox="1"/>
          <p:nvPr/>
        </p:nvSpPr>
        <p:spPr>
          <a:xfrm>
            <a:off x="10833995" y="4984750"/>
            <a:ext cx="1359000" cy="719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Arial" panose="020B0604020202020204" pitchFamily="34" charset="0"/>
                <a:cs typeface="Arial" panose="020B0604020202020204" pitchFamily="34" charset="0"/>
              </a:rPr>
              <a:t>Cumulative</a:t>
            </a:r>
            <a:endParaRPr sz="11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Arial" panose="020B0604020202020204" pitchFamily="34" charset="0"/>
                <a:cs typeface="Arial" panose="020B0604020202020204" pitchFamily="34" charset="0"/>
              </a:rPr>
              <a:t>Deaths</a:t>
            </a:r>
            <a:endParaRPr sz="11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Google Shape;92;p13">
            <a:extLst>
              <a:ext uri="{FF2B5EF4-FFF2-40B4-BE49-F238E27FC236}">
                <a16:creationId xmlns:a16="http://schemas.microsoft.com/office/drawing/2014/main" id="{40DABEFD-E310-AC4C-9D0B-F11AAB459D45}"/>
              </a:ext>
            </a:extLst>
          </p:cNvPr>
          <p:cNvSpPr txBox="1"/>
          <p:nvPr/>
        </p:nvSpPr>
        <p:spPr>
          <a:xfrm>
            <a:off x="131644" y="182879"/>
            <a:ext cx="1633525" cy="2117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NPIs: None</a:t>
            </a:r>
            <a:endParaRPr sz="1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Protect: Observed</a:t>
            </a:r>
            <a:endParaRPr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Google Shape;93;p13">
            <a:extLst>
              <a:ext uri="{FF2B5EF4-FFF2-40B4-BE49-F238E27FC236}">
                <a16:creationId xmlns:a16="http://schemas.microsoft.com/office/drawing/2014/main" id="{AAE08E92-7752-4944-9203-C3EFF53F66CA}"/>
              </a:ext>
            </a:extLst>
          </p:cNvPr>
          <p:cNvSpPr txBox="1"/>
          <p:nvPr/>
        </p:nvSpPr>
        <p:spPr>
          <a:xfrm>
            <a:off x="1450028" y="182879"/>
            <a:ext cx="1633525" cy="2117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NPIs: None</a:t>
            </a:r>
            <a:endParaRPr sz="1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Protect: High</a:t>
            </a:r>
            <a:endParaRPr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Google Shape;94;p13">
            <a:extLst>
              <a:ext uri="{FF2B5EF4-FFF2-40B4-BE49-F238E27FC236}">
                <a16:creationId xmlns:a16="http://schemas.microsoft.com/office/drawing/2014/main" id="{DCE0C48C-B274-3B4B-9C07-4C80BA25AE0E}"/>
              </a:ext>
            </a:extLst>
          </p:cNvPr>
          <p:cNvSpPr txBox="1"/>
          <p:nvPr/>
        </p:nvSpPr>
        <p:spPr>
          <a:xfrm>
            <a:off x="2701008" y="182879"/>
            <a:ext cx="1780955" cy="2117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NPIs: Moderate</a:t>
            </a:r>
            <a:endParaRPr sz="1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Protect: Observed</a:t>
            </a:r>
            <a:endParaRPr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Google Shape;96;p13">
            <a:extLst>
              <a:ext uri="{FF2B5EF4-FFF2-40B4-BE49-F238E27FC236}">
                <a16:creationId xmlns:a16="http://schemas.microsoft.com/office/drawing/2014/main" id="{0EE05798-4FDC-5E4C-AD1D-ADE90E161E80}"/>
              </a:ext>
            </a:extLst>
          </p:cNvPr>
          <p:cNvSpPr txBox="1"/>
          <p:nvPr/>
        </p:nvSpPr>
        <p:spPr>
          <a:xfrm>
            <a:off x="5358748" y="182879"/>
            <a:ext cx="1780955" cy="2117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NPIs: Moderate</a:t>
            </a:r>
            <a:endParaRPr sz="1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Protect: Moderate</a:t>
            </a:r>
            <a:endParaRPr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Google Shape;97;p13">
            <a:extLst>
              <a:ext uri="{FF2B5EF4-FFF2-40B4-BE49-F238E27FC236}">
                <a16:creationId xmlns:a16="http://schemas.microsoft.com/office/drawing/2014/main" id="{86A897BD-F578-4A45-A1FF-05E04FF86BEC}"/>
              </a:ext>
            </a:extLst>
          </p:cNvPr>
          <p:cNvSpPr txBox="1"/>
          <p:nvPr/>
        </p:nvSpPr>
        <p:spPr>
          <a:xfrm>
            <a:off x="6757455" y="182879"/>
            <a:ext cx="1619050" cy="2117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NPIs: Observed</a:t>
            </a:r>
            <a:endParaRPr sz="11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Protect: Observed</a:t>
            </a:r>
            <a:endParaRPr sz="11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Google Shape;99;p13">
            <a:extLst>
              <a:ext uri="{FF2B5EF4-FFF2-40B4-BE49-F238E27FC236}">
                <a16:creationId xmlns:a16="http://schemas.microsoft.com/office/drawing/2014/main" id="{DF8F66B1-BDEC-974E-B2BE-97438B113834}"/>
              </a:ext>
            </a:extLst>
          </p:cNvPr>
          <p:cNvSpPr txBox="1"/>
          <p:nvPr/>
        </p:nvSpPr>
        <p:spPr>
          <a:xfrm>
            <a:off x="9435030" y="182879"/>
            <a:ext cx="1619050" cy="2117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NPIs: Observed</a:t>
            </a:r>
            <a:endParaRPr sz="1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Protect: Moderate</a:t>
            </a:r>
            <a:endParaRPr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Google Shape;100;p13">
            <a:extLst>
              <a:ext uri="{FF2B5EF4-FFF2-40B4-BE49-F238E27FC236}">
                <a16:creationId xmlns:a16="http://schemas.microsoft.com/office/drawing/2014/main" id="{B8A71D82-DD89-6541-97FF-DDDCEF895EA5}"/>
              </a:ext>
            </a:extLst>
          </p:cNvPr>
          <p:cNvSpPr txBox="1"/>
          <p:nvPr/>
        </p:nvSpPr>
        <p:spPr>
          <a:xfrm>
            <a:off x="501614" y="-9146"/>
            <a:ext cx="1086157" cy="2117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sz="11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Google Shape;101;p13">
            <a:extLst>
              <a:ext uri="{FF2B5EF4-FFF2-40B4-BE49-F238E27FC236}">
                <a16:creationId xmlns:a16="http://schemas.microsoft.com/office/drawing/2014/main" id="{1FE9C1CF-793A-3045-866E-3B313BC814EC}"/>
              </a:ext>
            </a:extLst>
          </p:cNvPr>
          <p:cNvSpPr txBox="1"/>
          <p:nvPr/>
        </p:nvSpPr>
        <p:spPr>
          <a:xfrm>
            <a:off x="1596034" y="-9146"/>
            <a:ext cx="1485023" cy="2117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Google Shape;102;p13">
            <a:extLst>
              <a:ext uri="{FF2B5EF4-FFF2-40B4-BE49-F238E27FC236}">
                <a16:creationId xmlns:a16="http://schemas.microsoft.com/office/drawing/2014/main" id="{2BA872C0-0C1A-D14F-951E-314B80C4D560}"/>
              </a:ext>
            </a:extLst>
          </p:cNvPr>
          <p:cNvSpPr txBox="1"/>
          <p:nvPr/>
        </p:nvSpPr>
        <p:spPr>
          <a:xfrm>
            <a:off x="2893335" y="-9146"/>
            <a:ext cx="1384234" cy="2117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sz="11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Google Shape;104;p13">
            <a:extLst>
              <a:ext uri="{FF2B5EF4-FFF2-40B4-BE49-F238E27FC236}">
                <a16:creationId xmlns:a16="http://schemas.microsoft.com/office/drawing/2014/main" id="{9892BDD5-D1A5-8745-B416-81AB913BDC75}"/>
              </a:ext>
            </a:extLst>
          </p:cNvPr>
          <p:cNvSpPr txBox="1"/>
          <p:nvPr/>
        </p:nvSpPr>
        <p:spPr>
          <a:xfrm>
            <a:off x="5551075" y="-9146"/>
            <a:ext cx="1384234" cy="2117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Google Shape;105;p13">
            <a:extLst>
              <a:ext uri="{FF2B5EF4-FFF2-40B4-BE49-F238E27FC236}">
                <a16:creationId xmlns:a16="http://schemas.microsoft.com/office/drawing/2014/main" id="{094A447B-35CB-2F4D-9811-0EC69F1607E1}"/>
              </a:ext>
            </a:extLst>
          </p:cNvPr>
          <p:cNvSpPr txBox="1"/>
          <p:nvPr/>
        </p:nvSpPr>
        <p:spPr>
          <a:xfrm>
            <a:off x="6835029" y="-9146"/>
            <a:ext cx="1485023" cy="2117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endParaRPr sz="11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Google Shape;107;p13">
            <a:extLst>
              <a:ext uri="{FF2B5EF4-FFF2-40B4-BE49-F238E27FC236}">
                <a16:creationId xmlns:a16="http://schemas.microsoft.com/office/drawing/2014/main" id="{3FAFB387-2707-0243-9C7A-33C28136D5EB}"/>
              </a:ext>
            </a:extLst>
          </p:cNvPr>
          <p:cNvSpPr txBox="1"/>
          <p:nvPr/>
        </p:nvSpPr>
        <p:spPr>
          <a:xfrm>
            <a:off x="9445825" y="-9146"/>
            <a:ext cx="1619050" cy="2117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  <a:endParaRPr sz="11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Google Shape;95;p13">
            <a:extLst>
              <a:ext uri="{FF2B5EF4-FFF2-40B4-BE49-F238E27FC236}">
                <a16:creationId xmlns:a16="http://schemas.microsoft.com/office/drawing/2014/main" id="{71100C37-DC48-9E4F-B3F7-60A797E175B9}"/>
              </a:ext>
            </a:extLst>
          </p:cNvPr>
          <p:cNvSpPr txBox="1"/>
          <p:nvPr/>
        </p:nvSpPr>
        <p:spPr>
          <a:xfrm>
            <a:off x="4159469" y="182879"/>
            <a:ext cx="1522657" cy="2117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NPIs: Moderate</a:t>
            </a:r>
            <a:endParaRPr sz="1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Protect: High</a:t>
            </a:r>
            <a:endParaRPr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Google Shape;98;p13">
            <a:extLst>
              <a:ext uri="{FF2B5EF4-FFF2-40B4-BE49-F238E27FC236}">
                <a16:creationId xmlns:a16="http://schemas.microsoft.com/office/drawing/2014/main" id="{320F17B3-C760-6D45-97E9-3AF43E2E560A}"/>
              </a:ext>
            </a:extLst>
          </p:cNvPr>
          <p:cNvSpPr txBox="1"/>
          <p:nvPr/>
        </p:nvSpPr>
        <p:spPr>
          <a:xfrm>
            <a:off x="8212974" y="182879"/>
            <a:ext cx="1485023" cy="2117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NPIs: Observed</a:t>
            </a:r>
            <a:endParaRPr sz="1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Protect: High</a:t>
            </a:r>
            <a:endParaRPr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Google Shape;103;p13">
            <a:extLst>
              <a:ext uri="{FF2B5EF4-FFF2-40B4-BE49-F238E27FC236}">
                <a16:creationId xmlns:a16="http://schemas.microsoft.com/office/drawing/2014/main" id="{044874C8-BDCA-AA44-B088-A7C8BE6ED938}"/>
              </a:ext>
            </a:extLst>
          </p:cNvPr>
          <p:cNvSpPr txBox="1"/>
          <p:nvPr/>
        </p:nvSpPr>
        <p:spPr>
          <a:xfrm>
            <a:off x="4239475" y="-9146"/>
            <a:ext cx="1384234" cy="2117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sz="11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Google Shape;106;p13">
            <a:extLst>
              <a:ext uri="{FF2B5EF4-FFF2-40B4-BE49-F238E27FC236}">
                <a16:creationId xmlns:a16="http://schemas.microsoft.com/office/drawing/2014/main" id="{7E4AD90A-1C9E-E94E-81AE-711581D13ADE}"/>
              </a:ext>
            </a:extLst>
          </p:cNvPr>
          <p:cNvSpPr txBox="1"/>
          <p:nvPr/>
        </p:nvSpPr>
        <p:spPr>
          <a:xfrm>
            <a:off x="8223769" y="-9146"/>
            <a:ext cx="1485023" cy="2117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  <a:endParaRPr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53614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35</a:t>
            </a:fld>
            <a:endParaRPr/>
          </a:p>
        </p:txBody>
      </p:sp>
      <p:sp>
        <p:nvSpPr>
          <p:cNvPr id="89" name="Google Shape;89;p13"/>
          <p:cNvSpPr txBox="1"/>
          <p:nvPr/>
        </p:nvSpPr>
        <p:spPr>
          <a:xfrm>
            <a:off x="10356475" y="1205500"/>
            <a:ext cx="1359000" cy="7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New </a:t>
            </a: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Observed</a:t>
            </a: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Illnesses</a:t>
            </a:r>
            <a:endParaRPr sz="1100"/>
          </a:p>
        </p:txBody>
      </p:sp>
      <p:sp>
        <p:nvSpPr>
          <p:cNvPr id="90" name="Google Shape;90;p13"/>
          <p:cNvSpPr txBox="1"/>
          <p:nvPr/>
        </p:nvSpPr>
        <p:spPr>
          <a:xfrm>
            <a:off x="10356475" y="3171325"/>
            <a:ext cx="1359000" cy="7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Current</a:t>
            </a: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Hospitalizations</a:t>
            </a:r>
            <a:endParaRPr sz="1100"/>
          </a:p>
        </p:txBody>
      </p:sp>
      <p:sp>
        <p:nvSpPr>
          <p:cNvPr id="91" name="Google Shape;91;p13"/>
          <p:cNvSpPr txBox="1"/>
          <p:nvPr/>
        </p:nvSpPr>
        <p:spPr>
          <a:xfrm>
            <a:off x="10356475" y="5137150"/>
            <a:ext cx="1359000" cy="7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Cumulative</a:t>
            </a: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Deaths</a:t>
            </a:r>
            <a:endParaRPr sz="1100"/>
          </a:p>
        </p:txBody>
      </p:sp>
      <p:sp>
        <p:nvSpPr>
          <p:cNvPr id="92" name="Google Shape;92;p13"/>
          <p:cNvSpPr txBox="1"/>
          <p:nvPr/>
        </p:nvSpPr>
        <p:spPr>
          <a:xfrm>
            <a:off x="395525" y="313625"/>
            <a:ext cx="1504800" cy="2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NPIs: </a:t>
            </a:r>
            <a:r>
              <a:rPr lang="en-US" sz="1100">
                <a:highlight>
                  <a:srgbClr val="4A86E8"/>
                </a:highlight>
              </a:rPr>
              <a:t>None</a:t>
            </a:r>
            <a:endParaRPr sz="1100">
              <a:highlight>
                <a:srgbClr val="4A86E8"/>
              </a:highlight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Protect: </a:t>
            </a:r>
            <a:r>
              <a:rPr lang="en-US" sz="1100">
                <a:highlight>
                  <a:srgbClr val="00FF00"/>
                </a:highlight>
              </a:rPr>
              <a:t>Observed</a:t>
            </a:r>
            <a:endParaRPr sz="1100">
              <a:highlight>
                <a:srgbClr val="00FF00"/>
              </a:highlight>
            </a:endParaRPr>
          </a:p>
        </p:txBody>
      </p:sp>
      <p:sp>
        <p:nvSpPr>
          <p:cNvPr id="93" name="Google Shape;93;p13"/>
          <p:cNvSpPr txBox="1"/>
          <p:nvPr/>
        </p:nvSpPr>
        <p:spPr>
          <a:xfrm>
            <a:off x="1849400" y="313625"/>
            <a:ext cx="1246500" cy="2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NPIs: </a:t>
            </a:r>
            <a:r>
              <a:rPr lang="en-US" sz="1100">
                <a:highlight>
                  <a:srgbClr val="4A86E8"/>
                </a:highlight>
              </a:rPr>
              <a:t>None</a:t>
            </a:r>
            <a:endParaRPr sz="1100">
              <a:highlight>
                <a:srgbClr val="4A86E8"/>
              </a:highlight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Protect: </a:t>
            </a:r>
            <a:r>
              <a:rPr lang="en-US" sz="1100">
                <a:highlight>
                  <a:srgbClr val="FF0000"/>
                </a:highlight>
              </a:rPr>
              <a:t>High</a:t>
            </a:r>
            <a:endParaRPr sz="1100">
              <a:highlight>
                <a:srgbClr val="FF0000"/>
              </a:highlight>
            </a:endParaRPr>
          </a:p>
        </p:txBody>
      </p:sp>
      <p:sp>
        <p:nvSpPr>
          <p:cNvPr id="94" name="Google Shape;94;p13"/>
          <p:cNvSpPr txBox="1"/>
          <p:nvPr/>
        </p:nvSpPr>
        <p:spPr>
          <a:xfrm>
            <a:off x="2975000" y="313625"/>
            <a:ext cx="1359000" cy="2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NPIs: </a:t>
            </a:r>
            <a:r>
              <a:rPr lang="en-US" sz="1100">
                <a:highlight>
                  <a:srgbClr val="FFFF00"/>
                </a:highlight>
              </a:rPr>
              <a:t>Moderate</a:t>
            </a:r>
            <a:endParaRPr sz="1100">
              <a:highlight>
                <a:srgbClr val="FFFF00"/>
              </a:highlight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Protect: </a:t>
            </a:r>
            <a:r>
              <a:rPr lang="en-US" sz="1100">
                <a:highlight>
                  <a:srgbClr val="00FF00"/>
                </a:highlight>
              </a:rPr>
              <a:t>Observed</a:t>
            </a:r>
            <a:endParaRPr sz="1100">
              <a:highlight>
                <a:srgbClr val="00FF00"/>
              </a:highlight>
            </a:endParaRPr>
          </a:p>
        </p:txBody>
      </p:sp>
      <p:sp>
        <p:nvSpPr>
          <p:cNvPr id="95" name="Google Shape;95;p13"/>
          <p:cNvSpPr txBox="1"/>
          <p:nvPr/>
        </p:nvSpPr>
        <p:spPr>
          <a:xfrm>
            <a:off x="4299800" y="313625"/>
            <a:ext cx="1161900" cy="2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NPIs: </a:t>
            </a:r>
            <a:r>
              <a:rPr lang="en-US" sz="1100">
                <a:highlight>
                  <a:srgbClr val="FFFF00"/>
                </a:highlight>
              </a:rPr>
              <a:t>Moderate</a:t>
            </a:r>
            <a:endParaRPr sz="1100">
              <a:highlight>
                <a:srgbClr val="FFFF00"/>
              </a:highlight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Protect: </a:t>
            </a:r>
            <a:r>
              <a:rPr lang="en-US" sz="1100">
                <a:highlight>
                  <a:srgbClr val="FF0000"/>
                </a:highlight>
              </a:rPr>
              <a:t>High</a:t>
            </a:r>
            <a:endParaRPr sz="1100">
              <a:highlight>
                <a:srgbClr val="FF0000"/>
              </a:highlight>
            </a:endParaRPr>
          </a:p>
        </p:txBody>
      </p:sp>
      <p:sp>
        <p:nvSpPr>
          <p:cNvPr id="96" name="Google Shape;96;p13"/>
          <p:cNvSpPr txBox="1"/>
          <p:nvPr/>
        </p:nvSpPr>
        <p:spPr>
          <a:xfrm>
            <a:off x="5490500" y="313625"/>
            <a:ext cx="1359000" cy="2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NPIs: </a:t>
            </a:r>
            <a:r>
              <a:rPr lang="en-US" sz="1100">
                <a:highlight>
                  <a:srgbClr val="FFFF00"/>
                </a:highlight>
              </a:rPr>
              <a:t>Moderate</a:t>
            </a:r>
            <a:endParaRPr sz="1100">
              <a:highlight>
                <a:srgbClr val="FFFF00"/>
              </a:highlight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Protect: </a:t>
            </a:r>
            <a:r>
              <a:rPr lang="en-US" sz="1100">
                <a:highlight>
                  <a:srgbClr val="FFFF00"/>
                </a:highlight>
              </a:rPr>
              <a:t>Moderate</a:t>
            </a:r>
            <a:endParaRPr sz="1100">
              <a:highlight>
                <a:srgbClr val="FFFF00"/>
              </a:highlight>
            </a:endParaRPr>
          </a:p>
        </p:txBody>
      </p:sp>
      <p:sp>
        <p:nvSpPr>
          <p:cNvPr id="97" name="Google Shape;97;p13"/>
          <p:cNvSpPr txBox="1"/>
          <p:nvPr/>
        </p:nvSpPr>
        <p:spPr>
          <a:xfrm>
            <a:off x="6726975" y="313625"/>
            <a:ext cx="1359000" cy="2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NPIs: </a:t>
            </a:r>
            <a:r>
              <a:rPr lang="en-US" sz="1100">
                <a:highlight>
                  <a:srgbClr val="00FF00"/>
                </a:highlight>
              </a:rPr>
              <a:t>Observed</a:t>
            </a:r>
            <a:endParaRPr sz="1100">
              <a:highlight>
                <a:srgbClr val="00FF00"/>
              </a:highlight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Protect: </a:t>
            </a:r>
            <a:r>
              <a:rPr lang="en-US" sz="1100">
                <a:highlight>
                  <a:srgbClr val="00FF00"/>
                </a:highlight>
              </a:rPr>
              <a:t>Observed</a:t>
            </a:r>
            <a:endParaRPr sz="1100">
              <a:highlight>
                <a:srgbClr val="00FF00"/>
              </a:highlight>
            </a:endParaRPr>
          </a:p>
        </p:txBody>
      </p:sp>
      <p:sp>
        <p:nvSpPr>
          <p:cNvPr id="98" name="Google Shape;98;p13"/>
          <p:cNvSpPr txBox="1"/>
          <p:nvPr/>
        </p:nvSpPr>
        <p:spPr>
          <a:xfrm>
            <a:off x="8009775" y="313625"/>
            <a:ext cx="1246500" cy="2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NPIs: </a:t>
            </a:r>
            <a:r>
              <a:rPr lang="en-US" sz="1100">
                <a:highlight>
                  <a:srgbClr val="00FF00"/>
                </a:highlight>
              </a:rPr>
              <a:t>Observed</a:t>
            </a:r>
            <a:endParaRPr sz="1100">
              <a:highlight>
                <a:srgbClr val="00FF00"/>
              </a:highlight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Protect: </a:t>
            </a:r>
            <a:r>
              <a:rPr lang="en-US" sz="1100">
                <a:highlight>
                  <a:srgbClr val="FF0000"/>
                </a:highlight>
              </a:rPr>
              <a:t>High</a:t>
            </a:r>
            <a:endParaRPr sz="1100">
              <a:highlight>
                <a:srgbClr val="FF0000"/>
              </a:highlight>
            </a:endParaRPr>
          </a:p>
        </p:txBody>
      </p:sp>
      <p:sp>
        <p:nvSpPr>
          <p:cNvPr id="99" name="Google Shape;99;p13"/>
          <p:cNvSpPr txBox="1"/>
          <p:nvPr/>
        </p:nvSpPr>
        <p:spPr>
          <a:xfrm>
            <a:off x="9302950" y="313625"/>
            <a:ext cx="1359000" cy="2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NPIs: </a:t>
            </a:r>
            <a:r>
              <a:rPr lang="en-US" sz="1100">
                <a:highlight>
                  <a:srgbClr val="00FF00"/>
                </a:highlight>
              </a:rPr>
              <a:t>Observed</a:t>
            </a:r>
            <a:endParaRPr sz="1100">
              <a:highlight>
                <a:srgbClr val="00FF00"/>
              </a:highlight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Protect: </a:t>
            </a:r>
            <a:r>
              <a:rPr lang="en-US" sz="1100">
                <a:highlight>
                  <a:srgbClr val="FFFF00"/>
                </a:highlight>
              </a:rPr>
              <a:t>Moderate</a:t>
            </a:r>
            <a:endParaRPr sz="1100">
              <a:highlight>
                <a:srgbClr val="FFFF00"/>
              </a:highlight>
            </a:endParaRPr>
          </a:p>
        </p:txBody>
      </p:sp>
      <p:sp>
        <p:nvSpPr>
          <p:cNvPr id="100" name="Google Shape;100;p13"/>
          <p:cNvSpPr txBox="1"/>
          <p:nvPr/>
        </p:nvSpPr>
        <p:spPr>
          <a:xfrm>
            <a:off x="664175" y="121600"/>
            <a:ext cx="911700" cy="2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1</a:t>
            </a:r>
            <a:endParaRPr sz="1100"/>
          </a:p>
        </p:txBody>
      </p:sp>
      <p:sp>
        <p:nvSpPr>
          <p:cNvPr id="101" name="Google Shape;101;p13"/>
          <p:cNvSpPr txBox="1"/>
          <p:nvPr/>
        </p:nvSpPr>
        <p:spPr>
          <a:xfrm>
            <a:off x="1789075" y="121600"/>
            <a:ext cx="1246500" cy="2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2</a:t>
            </a:r>
            <a:endParaRPr sz="1100"/>
          </a:p>
        </p:txBody>
      </p:sp>
      <p:sp>
        <p:nvSpPr>
          <p:cNvPr id="102" name="Google Shape;102;p13"/>
          <p:cNvSpPr txBox="1"/>
          <p:nvPr/>
        </p:nvSpPr>
        <p:spPr>
          <a:xfrm>
            <a:off x="3035575" y="121600"/>
            <a:ext cx="1161900" cy="2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3</a:t>
            </a:r>
            <a:endParaRPr sz="1100"/>
          </a:p>
        </p:txBody>
      </p:sp>
      <p:sp>
        <p:nvSpPr>
          <p:cNvPr id="103" name="Google Shape;103;p13"/>
          <p:cNvSpPr txBox="1"/>
          <p:nvPr/>
        </p:nvSpPr>
        <p:spPr>
          <a:xfrm>
            <a:off x="4239475" y="121600"/>
            <a:ext cx="1161900" cy="2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4</a:t>
            </a:r>
            <a:endParaRPr sz="1100"/>
          </a:p>
        </p:txBody>
      </p:sp>
      <p:sp>
        <p:nvSpPr>
          <p:cNvPr id="104" name="Google Shape;104;p13"/>
          <p:cNvSpPr txBox="1"/>
          <p:nvPr/>
        </p:nvSpPr>
        <p:spPr>
          <a:xfrm>
            <a:off x="5551075" y="121600"/>
            <a:ext cx="1161900" cy="2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5</a:t>
            </a:r>
            <a:endParaRPr sz="1100"/>
          </a:p>
        </p:txBody>
      </p:sp>
      <p:sp>
        <p:nvSpPr>
          <p:cNvPr id="105" name="Google Shape;105;p13"/>
          <p:cNvSpPr txBox="1"/>
          <p:nvPr/>
        </p:nvSpPr>
        <p:spPr>
          <a:xfrm>
            <a:off x="6702950" y="121600"/>
            <a:ext cx="1246500" cy="2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6</a:t>
            </a:r>
            <a:endParaRPr sz="1100"/>
          </a:p>
        </p:txBody>
      </p:sp>
      <p:sp>
        <p:nvSpPr>
          <p:cNvPr id="106" name="Google Shape;106;p13"/>
          <p:cNvSpPr txBox="1"/>
          <p:nvPr/>
        </p:nvSpPr>
        <p:spPr>
          <a:xfrm>
            <a:off x="7949450" y="121600"/>
            <a:ext cx="1246500" cy="2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7</a:t>
            </a:r>
            <a:endParaRPr sz="1100"/>
          </a:p>
        </p:txBody>
      </p:sp>
      <p:sp>
        <p:nvSpPr>
          <p:cNvPr id="107" name="Google Shape;107;p13"/>
          <p:cNvSpPr txBox="1"/>
          <p:nvPr/>
        </p:nvSpPr>
        <p:spPr>
          <a:xfrm>
            <a:off x="9242625" y="121600"/>
            <a:ext cx="1359000" cy="2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8</a:t>
            </a:r>
            <a:endParaRPr sz="1100"/>
          </a:p>
        </p:txBody>
      </p:sp>
    </p:spTree>
    <p:extLst>
      <p:ext uri="{BB962C8B-B14F-4D97-AF65-F5344CB8AC3E}">
        <p14:creationId xmlns:p14="http://schemas.microsoft.com/office/powerpoint/2010/main" val="374118797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749C637-59A5-4245-92DB-B8FF75037B2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5555" y="16933"/>
            <a:ext cx="7748111" cy="6793003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678A4CB-9217-8C4B-9999-09228D54ABF5}"/>
              </a:ext>
            </a:extLst>
          </p:cNvPr>
          <p:cNvCxnSpPr>
            <a:cxnSpLocks/>
          </p:cNvCxnSpPr>
          <p:nvPr/>
        </p:nvCxnSpPr>
        <p:spPr>
          <a:xfrm flipV="1">
            <a:off x="5574389" y="261257"/>
            <a:ext cx="0" cy="5991314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17B504AB-B0F7-394A-8B15-AA84A5A38444}"/>
              </a:ext>
            </a:extLst>
          </p:cNvPr>
          <p:cNvSpPr/>
          <p:nvPr/>
        </p:nvSpPr>
        <p:spPr>
          <a:xfrm>
            <a:off x="7707407" y="269723"/>
            <a:ext cx="867593" cy="5991314"/>
          </a:xfrm>
          <a:prstGeom prst="rect">
            <a:avLst/>
          </a:prstGeom>
          <a:solidFill>
            <a:schemeClr val="accent1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7C0C5B4-1FBE-1A44-9FA2-D420D4E36A8D}"/>
              </a:ext>
            </a:extLst>
          </p:cNvPr>
          <p:cNvSpPr txBox="1"/>
          <p:nvPr/>
        </p:nvSpPr>
        <p:spPr>
          <a:xfrm>
            <a:off x="4162892" y="1270876"/>
            <a:ext cx="788664" cy="23083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Stage 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DD3A197-7A91-3740-AFA2-569D192F6F6F}"/>
              </a:ext>
            </a:extLst>
          </p:cNvPr>
          <p:cNvSpPr txBox="1"/>
          <p:nvPr/>
        </p:nvSpPr>
        <p:spPr>
          <a:xfrm>
            <a:off x="7426043" y="880480"/>
            <a:ext cx="9370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Modifications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DF07DD6C-5532-DA4C-9E5B-91F0412E1D82}"/>
              </a:ext>
            </a:extLst>
          </p:cNvPr>
          <p:cNvCxnSpPr>
            <a:cxnSpLocks/>
          </p:cNvCxnSpPr>
          <p:nvPr/>
        </p:nvCxnSpPr>
        <p:spPr>
          <a:xfrm flipV="1">
            <a:off x="6999511" y="261257"/>
            <a:ext cx="0" cy="5991313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E750AD0-F2B1-6D47-AE7D-AA452E732EC2}"/>
              </a:ext>
            </a:extLst>
          </p:cNvPr>
          <p:cNvSpPr txBox="1"/>
          <p:nvPr/>
        </p:nvSpPr>
        <p:spPr>
          <a:xfrm>
            <a:off x="5904607" y="1281762"/>
            <a:ext cx="788664" cy="23083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Stage 2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BEDF452-3C92-2044-98AB-65E7A9668FBC}"/>
              </a:ext>
            </a:extLst>
          </p:cNvPr>
          <p:cNvCxnSpPr>
            <a:cxnSpLocks/>
          </p:cNvCxnSpPr>
          <p:nvPr/>
        </p:nvCxnSpPr>
        <p:spPr>
          <a:xfrm flipV="1">
            <a:off x="3596454" y="261257"/>
            <a:ext cx="0" cy="5991314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D09B460-4FD8-6F44-BA3E-6BF17A9C65DA}"/>
              </a:ext>
            </a:extLst>
          </p:cNvPr>
          <p:cNvSpPr txBox="1"/>
          <p:nvPr/>
        </p:nvSpPr>
        <p:spPr>
          <a:xfrm>
            <a:off x="3343749" y="1657233"/>
            <a:ext cx="560230" cy="21544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19-Mar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EC4433E-CBC7-DE46-B6C3-360DCFE55518}"/>
              </a:ext>
            </a:extLst>
          </p:cNvPr>
          <p:cNvSpPr txBox="1"/>
          <p:nvPr/>
        </p:nvSpPr>
        <p:spPr>
          <a:xfrm>
            <a:off x="5264441" y="1659884"/>
            <a:ext cx="560230" cy="21544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8-May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52C7940-72C8-8248-A8E0-D4FD89FA5A47}"/>
              </a:ext>
            </a:extLst>
          </p:cNvPr>
          <p:cNvSpPr txBox="1"/>
          <p:nvPr/>
        </p:nvSpPr>
        <p:spPr>
          <a:xfrm>
            <a:off x="6656996" y="1659884"/>
            <a:ext cx="560230" cy="21544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12-Jun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31CD9BA-22D6-674F-878A-10A2029BF332}"/>
              </a:ext>
            </a:extLst>
          </p:cNvPr>
          <p:cNvSpPr txBox="1"/>
          <p:nvPr/>
        </p:nvSpPr>
        <p:spPr>
          <a:xfrm>
            <a:off x="7218430" y="1281762"/>
            <a:ext cx="788664" cy="23083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Stage 3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AB1E643-3EC3-094A-A7B5-FF22E368C5B5}"/>
              </a:ext>
            </a:extLst>
          </p:cNvPr>
          <p:cNvSpPr txBox="1"/>
          <p:nvPr/>
        </p:nvSpPr>
        <p:spPr>
          <a:xfrm>
            <a:off x="7408113" y="1659884"/>
            <a:ext cx="560230" cy="21544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28-Jun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921CE30-31F3-9641-A5DD-2FF90FB84F9C}"/>
              </a:ext>
            </a:extLst>
          </p:cNvPr>
          <p:cNvGrpSpPr/>
          <p:nvPr/>
        </p:nvGrpSpPr>
        <p:grpSpPr>
          <a:xfrm>
            <a:off x="9041605" y="1937699"/>
            <a:ext cx="1444894" cy="963614"/>
            <a:chOff x="8630503" y="1950666"/>
            <a:chExt cx="1444894" cy="963614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5E2111F9-8F15-8F40-9826-6FB258A6BC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788" r="50434" b="94741"/>
            <a:stretch/>
          </p:blipFill>
          <p:spPr>
            <a:xfrm>
              <a:off x="8664012" y="1950666"/>
              <a:ext cx="1170270" cy="481657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50A7F293-9254-B244-AEBD-3E0FD52AB8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943" t="1666" r="34418" b="94741"/>
            <a:stretch/>
          </p:blipFill>
          <p:spPr>
            <a:xfrm>
              <a:off x="8630503" y="2378533"/>
              <a:ext cx="1340778" cy="329110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5BB83FFE-AD26-1D4D-A245-8C20F6B522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044" t="1765" r="26913" b="94741"/>
            <a:stretch/>
          </p:blipFill>
          <p:spPr>
            <a:xfrm>
              <a:off x="9338744" y="2594282"/>
              <a:ext cx="736653" cy="319998"/>
            </a:xfrm>
            <a:prstGeom prst="rect">
              <a:avLst/>
            </a:prstGeom>
          </p:spPr>
        </p:pic>
      </p:grp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CC86AE7-EDEE-4140-AE3C-6D495AB746AC}"/>
              </a:ext>
            </a:extLst>
          </p:cNvPr>
          <p:cNvCxnSpPr/>
          <p:nvPr/>
        </p:nvCxnSpPr>
        <p:spPr>
          <a:xfrm>
            <a:off x="2506133" y="5057422"/>
            <a:ext cx="6208889" cy="0"/>
          </a:xfrm>
          <a:prstGeom prst="line">
            <a:avLst/>
          </a:prstGeom>
          <a:ln w="158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13020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C3B2F12-869D-FD45-9756-CCEFCEBE4E08}"/>
              </a:ext>
            </a:extLst>
          </p:cNvPr>
          <p:cNvGrpSpPr/>
          <p:nvPr/>
        </p:nvGrpSpPr>
        <p:grpSpPr>
          <a:xfrm>
            <a:off x="2115555" y="16933"/>
            <a:ext cx="8370944" cy="6793003"/>
            <a:chOff x="2115555" y="16933"/>
            <a:chExt cx="8370944" cy="6793003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27C8C3FE-5E6F-334E-9217-6AF8BA0C03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115555" y="16933"/>
              <a:ext cx="7748111" cy="6793003"/>
            </a:xfrm>
            <a:prstGeom prst="rect">
              <a:avLst/>
            </a:prstGeom>
          </p:spPr>
        </p:pic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0678A4CB-9217-8C4B-9999-09228D54AB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4389" y="261257"/>
              <a:ext cx="0" cy="5991314"/>
            </a:xfrm>
            <a:prstGeom prst="line">
              <a:avLst/>
            </a:prstGeom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7B504AB-B0F7-394A-8B15-AA84A5A38444}"/>
                </a:ext>
              </a:extLst>
            </p:cNvPr>
            <p:cNvSpPr/>
            <p:nvPr/>
          </p:nvSpPr>
          <p:spPr>
            <a:xfrm>
              <a:off x="7707407" y="269723"/>
              <a:ext cx="867593" cy="5991314"/>
            </a:xfrm>
            <a:prstGeom prst="rect">
              <a:avLst/>
            </a:prstGeom>
            <a:solidFill>
              <a:schemeClr val="accent1">
                <a:alpha val="3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7C0C5B4-1FBE-1A44-9FA2-D420D4E36A8D}"/>
                </a:ext>
              </a:extLst>
            </p:cNvPr>
            <p:cNvSpPr txBox="1"/>
            <p:nvPr/>
          </p:nvSpPr>
          <p:spPr>
            <a:xfrm>
              <a:off x="4162892" y="348003"/>
              <a:ext cx="788664" cy="230832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Stage 1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DD3A197-7A91-3740-AFA2-569D192F6F6F}"/>
                </a:ext>
              </a:extLst>
            </p:cNvPr>
            <p:cNvSpPr txBox="1"/>
            <p:nvPr/>
          </p:nvSpPr>
          <p:spPr>
            <a:xfrm>
              <a:off x="7715010" y="941357"/>
              <a:ext cx="93705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Modifications</a:t>
              </a:r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DF07DD6C-5532-DA4C-9E5B-91F0412E1D8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99511" y="261257"/>
              <a:ext cx="0" cy="5991313"/>
            </a:xfrm>
            <a:prstGeom prst="line">
              <a:avLst/>
            </a:prstGeom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750AD0-F2B1-6D47-AE7D-AA452E732EC2}"/>
                </a:ext>
              </a:extLst>
            </p:cNvPr>
            <p:cNvSpPr txBox="1"/>
            <p:nvPr/>
          </p:nvSpPr>
          <p:spPr>
            <a:xfrm>
              <a:off x="5904607" y="358889"/>
              <a:ext cx="788664" cy="230832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Stage 2</a:t>
              </a:r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DBEDF452-3C92-2044-98AB-65E7A9668FB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96454" y="261257"/>
              <a:ext cx="0" cy="5991314"/>
            </a:xfrm>
            <a:prstGeom prst="line">
              <a:avLst/>
            </a:prstGeom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31CD9BA-22D6-674F-878A-10A2029BF332}"/>
                </a:ext>
              </a:extLst>
            </p:cNvPr>
            <p:cNvSpPr txBox="1"/>
            <p:nvPr/>
          </p:nvSpPr>
          <p:spPr>
            <a:xfrm>
              <a:off x="7218430" y="358889"/>
              <a:ext cx="788664" cy="230832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Stage 3</a:t>
              </a:r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F921CE30-31F3-9641-A5DD-2FF90FB84F9C}"/>
                </a:ext>
              </a:extLst>
            </p:cNvPr>
            <p:cNvGrpSpPr/>
            <p:nvPr/>
          </p:nvGrpSpPr>
          <p:grpSpPr>
            <a:xfrm>
              <a:off x="9041605" y="1937699"/>
              <a:ext cx="1444894" cy="963614"/>
              <a:chOff x="8630503" y="1950666"/>
              <a:chExt cx="1444894" cy="963614"/>
            </a:xfrm>
          </p:grpSpPr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5E2111F9-8F15-8F40-9826-6FB258A6BC3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788" r="50434" b="94741"/>
              <a:stretch/>
            </p:blipFill>
            <p:spPr>
              <a:xfrm>
                <a:off x="8664012" y="1950666"/>
                <a:ext cx="1170270" cy="481657"/>
              </a:xfrm>
              <a:prstGeom prst="rect">
                <a:avLst/>
              </a:prstGeom>
            </p:spPr>
          </p:pic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50A7F293-9254-B244-AEBD-3E0FD52AB86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0943" t="1666" r="34418" b="94741"/>
              <a:stretch/>
            </p:blipFill>
            <p:spPr>
              <a:xfrm>
                <a:off x="8630503" y="2378533"/>
                <a:ext cx="1340778" cy="329110"/>
              </a:xfrm>
              <a:prstGeom prst="rect">
                <a:avLst/>
              </a:prstGeom>
            </p:spPr>
          </p:pic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5BB83FFE-AD26-1D4D-A245-8C20F6B5226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5044" t="1765" r="26913" b="94741"/>
              <a:stretch/>
            </p:blipFill>
            <p:spPr>
              <a:xfrm>
                <a:off x="9338744" y="2594282"/>
                <a:ext cx="736653" cy="319998"/>
              </a:xfrm>
              <a:prstGeom prst="rect">
                <a:avLst/>
              </a:prstGeom>
            </p:spPr>
          </p:pic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79981F3-84EF-A64B-8C6B-09D4FCD0878B}"/>
                </a:ext>
              </a:extLst>
            </p:cNvPr>
            <p:cNvSpPr txBox="1"/>
            <p:nvPr/>
          </p:nvSpPr>
          <p:spPr>
            <a:xfrm>
              <a:off x="3343749" y="675097"/>
              <a:ext cx="560230" cy="215444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19-Mar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9575896-E73C-8643-93DA-6BF72F538C53}"/>
                </a:ext>
              </a:extLst>
            </p:cNvPr>
            <p:cNvSpPr txBox="1"/>
            <p:nvPr/>
          </p:nvSpPr>
          <p:spPr>
            <a:xfrm>
              <a:off x="5264441" y="677748"/>
              <a:ext cx="560230" cy="215444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8-May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A1AD786-570D-9448-BAAF-83DE1BE1A43B}"/>
                </a:ext>
              </a:extLst>
            </p:cNvPr>
            <p:cNvSpPr txBox="1"/>
            <p:nvPr/>
          </p:nvSpPr>
          <p:spPr>
            <a:xfrm>
              <a:off x="6656996" y="677748"/>
              <a:ext cx="560230" cy="215444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12-Jun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B2C605F-4919-9143-A303-532BD184EC14}"/>
                </a:ext>
              </a:extLst>
            </p:cNvPr>
            <p:cNvSpPr txBox="1"/>
            <p:nvPr/>
          </p:nvSpPr>
          <p:spPr>
            <a:xfrm>
              <a:off x="7408113" y="677748"/>
              <a:ext cx="560230" cy="215444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28-Jun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840634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6874A44-2FA5-9A49-9B3A-B62FDB8B031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090"/>
          <a:stretch/>
        </p:blipFill>
        <p:spPr>
          <a:xfrm>
            <a:off x="2132489" y="-1"/>
            <a:ext cx="6909116" cy="6815665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678A4CB-9217-8C4B-9999-09228D54ABF5}"/>
              </a:ext>
            </a:extLst>
          </p:cNvPr>
          <p:cNvCxnSpPr>
            <a:cxnSpLocks/>
          </p:cNvCxnSpPr>
          <p:nvPr/>
        </p:nvCxnSpPr>
        <p:spPr>
          <a:xfrm flipV="1">
            <a:off x="5574389" y="261257"/>
            <a:ext cx="0" cy="5991314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17B504AB-B0F7-394A-8B15-AA84A5A38444}"/>
              </a:ext>
            </a:extLst>
          </p:cNvPr>
          <p:cNvSpPr/>
          <p:nvPr/>
        </p:nvSpPr>
        <p:spPr>
          <a:xfrm>
            <a:off x="7707407" y="261256"/>
            <a:ext cx="867593" cy="5991314"/>
          </a:xfrm>
          <a:prstGeom prst="rect">
            <a:avLst/>
          </a:prstGeom>
          <a:solidFill>
            <a:schemeClr val="accent1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7C0C5B4-1FBE-1A44-9FA2-D420D4E36A8D}"/>
              </a:ext>
            </a:extLst>
          </p:cNvPr>
          <p:cNvSpPr txBox="1"/>
          <p:nvPr/>
        </p:nvSpPr>
        <p:spPr>
          <a:xfrm>
            <a:off x="4162892" y="263333"/>
            <a:ext cx="788664" cy="23083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Stage 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DD3A197-7A91-3740-AFA2-569D192F6F6F}"/>
              </a:ext>
            </a:extLst>
          </p:cNvPr>
          <p:cNvSpPr txBox="1"/>
          <p:nvPr/>
        </p:nvSpPr>
        <p:spPr>
          <a:xfrm>
            <a:off x="7715010" y="941357"/>
            <a:ext cx="9370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Modifications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DF07DD6C-5532-DA4C-9E5B-91F0412E1D82}"/>
              </a:ext>
            </a:extLst>
          </p:cNvPr>
          <p:cNvCxnSpPr>
            <a:cxnSpLocks/>
          </p:cNvCxnSpPr>
          <p:nvPr/>
        </p:nvCxnSpPr>
        <p:spPr>
          <a:xfrm flipV="1">
            <a:off x="6999511" y="261257"/>
            <a:ext cx="0" cy="5991313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E750AD0-F2B1-6D47-AE7D-AA452E732EC2}"/>
              </a:ext>
            </a:extLst>
          </p:cNvPr>
          <p:cNvSpPr txBox="1"/>
          <p:nvPr/>
        </p:nvSpPr>
        <p:spPr>
          <a:xfrm>
            <a:off x="5904607" y="274219"/>
            <a:ext cx="788664" cy="23083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Stage 2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BEDF452-3C92-2044-98AB-65E7A9668FBC}"/>
              </a:ext>
            </a:extLst>
          </p:cNvPr>
          <p:cNvCxnSpPr>
            <a:cxnSpLocks/>
          </p:cNvCxnSpPr>
          <p:nvPr/>
        </p:nvCxnSpPr>
        <p:spPr>
          <a:xfrm flipV="1">
            <a:off x="3664190" y="261257"/>
            <a:ext cx="0" cy="5991314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231CD9BA-22D6-674F-878A-10A2029BF332}"/>
              </a:ext>
            </a:extLst>
          </p:cNvPr>
          <p:cNvSpPr txBox="1"/>
          <p:nvPr/>
        </p:nvSpPr>
        <p:spPr>
          <a:xfrm>
            <a:off x="7218430" y="274219"/>
            <a:ext cx="788664" cy="23083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Stage 3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921CE30-31F3-9641-A5DD-2FF90FB84F9C}"/>
              </a:ext>
            </a:extLst>
          </p:cNvPr>
          <p:cNvGrpSpPr/>
          <p:nvPr/>
        </p:nvGrpSpPr>
        <p:grpSpPr>
          <a:xfrm>
            <a:off x="9041605" y="1937699"/>
            <a:ext cx="1444894" cy="963614"/>
            <a:chOff x="8630503" y="1950666"/>
            <a:chExt cx="1444894" cy="963614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5E2111F9-8F15-8F40-9826-6FB258A6BC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788" r="50434" b="94741"/>
            <a:stretch/>
          </p:blipFill>
          <p:spPr>
            <a:xfrm>
              <a:off x="8664012" y="1950666"/>
              <a:ext cx="1170270" cy="481657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50A7F293-9254-B244-AEBD-3E0FD52AB8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943" t="1666" r="34418" b="94741"/>
            <a:stretch/>
          </p:blipFill>
          <p:spPr>
            <a:xfrm>
              <a:off x="8630503" y="2378533"/>
              <a:ext cx="1340778" cy="329110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5BB83FFE-AD26-1D4D-A245-8C20F6B522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044" t="1765" r="26913" b="94741"/>
            <a:stretch/>
          </p:blipFill>
          <p:spPr>
            <a:xfrm>
              <a:off x="9338744" y="2594282"/>
              <a:ext cx="736653" cy="319998"/>
            </a:xfrm>
            <a:prstGeom prst="rect">
              <a:avLst/>
            </a:prstGeom>
          </p:spPr>
        </p:pic>
      </p:grp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CC86AE7-EDEE-4140-AE3C-6D495AB746AC}"/>
              </a:ext>
            </a:extLst>
          </p:cNvPr>
          <p:cNvCxnSpPr/>
          <p:nvPr/>
        </p:nvCxnSpPr>
        <p:spPr>
          <a:xfrm>
            <a:off x="2506133" y="5057422"/>
            <a:ext cx="6208889" cy="0"/>
          </a:xfrm>
          <a:prstGeom prst="line">
            <a:avLst/>
          </a:prstGeom>
          <a:ln w="158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179981F3-84EF-A64B-8C6B-09D4FCD0878B}"/>
              </a:ext>
            </a:extLst>
          </p:cNvPr>
          <p:cNvSpPr txBox="1"/>
          <p:nvPr/>
        </p:nvSpPr>
        <p:spPr>
          <a:xfrm>
            <a:off x="3343749" y="531158"/>
            <a:ext cx="560230" cy="21544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19-Mar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9575896-E73C-8643-93DA-6BF72F538C53}"/>
              </a:ext>
            </a:extLst>
          </p:cNvPr>
          <p:cNvSpPr txBox="1"/>
          <p:nvPr/>
        </p:nvSpPr>
        <p:spPr>
          <a:xfrm>
            <a:off x="5264441" y="533809"/>
            <a:ext cx="560230" cy="21544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8-May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A1AD786-570D-9448-BAAF-83DE1BE1A43B}"/>
              </a:ext>
            </a:extLst>
          </p:cNvPr>
          <p:cNvSpPr txBox="1"/>
          <p:nvPr/>
        </p:nvSpPr>
        <p:spPr>
          <a:xfrm>
            <a:off x="6656996" y="533809"/>
            <a:ext cx="560230" cy="21544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12-Jun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B2C605F-4919-9143-A303-532BD184EC14}"/>
              </a:ext>
            </a:extLst>
          </p:cNvPr>
          <p:cNvSpPr txBox="1"/>
          <p:nvPr/>
        </p:nvSpPr>
        <p:spPr>
          <a:xfrm>
            <a:off x="7408113" y="533809"/>
            <a:ext cx="560230" cy="21544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28-Jun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5F6FF9C9-4357-CB4D-8CA5-7D050EEE8B9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769" t="35098" r="-1353" b="38057"/>
          <a:stretch/>
        </p:blipFill>
        <p:spPr>
          <a:xfrm>
            <a:off x="9062761" y="2872404"/>
            <a:ext cx="1993500" cy="2372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91587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D9279F5-94B3-F740-8420-58032BEF0B4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7113" y="8467"/>
            <a:ext cx="7468753" cy="6809936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678A4CB-9217-8C4B-9999-09228D54ABF5}"/>
              </a:ext>
            </a:extLst>
          </p:cNvPr>
          <p:cNvCxnSpPr>
            <a:cxnSpLocks/>
          </p:cNvCxnSpPr>
          <p:nvPr/>
        </p:nvCxnSpPr>
        <p:spPr>
          <a:xfrm flipV="1">
            <a:off x="5574389" y="261257"/>
            <a:ext cx="0" cy="5991314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17B504AB-B0F7-394A-8B15-AA84A5A38444}"/>
              </a:ext>
            </a:extLst>
          </p:cNvPr>
          <p:cNvSpPr/>
          <p:nvPr/>
        </p:nvSpPr>
        <p:spPr>
          <a:xfrm>
            <a:off x="7707407" y="269723"/>
            <a:ext cx="867593" cy="5991314"/>
          </a:xfrm>
          <a:prstGeom prst="rect">
            <a:avLst/>
          </a:prstGeom>
          <a:solidFill>
            <a:schemeClr val="accent1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7C0C5B4-1FBE-1A44-9FA2-D420D4E36A8D}"/>
              </a:ext>
            </a:extLst>
          </p:cNvPr>
          <p:cNvSpPr txBox="1"/>
          <p:nvPr/>
        </p:nvSpPr>
        <p:spPr>
          <a:xfrm>
            <a:off x="4162892" y="348003"/>
            <a:ext cx="788664" cy="23083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Stage 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DD3A197-7A91-3740-AFA2-569D192F6F6F}"/>
              </a:ext>
            </a:extLst>
          </p:cNvPr>
          <p:cNvSpPr txBox="1"/>
          <p:nvPr/>
        </p:nvSpPr>
        <p:spPr>
          <a:xfrm>
            <a:off x="7715010" y="941357"/>
            <a:ext cx="9370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Modifications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DF07DD6C-5532-DA4C-9E5B-91F0412E1D82}"/>
              </a:ext>
            </a:extLst>
          </p:cNvPr>
          <p:cNvCxnSpPr>
            <a:cxnSpLocks/>
          </p:cNvCxnSpPr>
          <p:nvPr/>
        </p:nvCxnSpPr>
        <p:spPr>
          <a:xfrm flipV="1">
            <a:off x="6999511" y="261257"/>
            <a:ext cx="0" cy="5991313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E750AD0-F2B1-6D47-AE7D-AA452E732EC2}"/>
              </a:ext>
            </a:extLst>
          </p:cNvPr>
          <p:cNvSpPr txBox="1"/>
          <p:nvPr/>
        </p:nvSpPr>
        <p:spPr>
          <a:xfrm>
            <a:off x="5904607" y="358889"/>
            <a:ext cx="788664" cy="23083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Stage 2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BEDF452-3C92-2044-98AB-65E7A9668FBC}"/>
              </a:ext>
            </a:extLst>
          </p:cNvPr>
          <p:cNvCxnSpPr>
            <a:cxnSpLocks/>
          </p:cNvCxnSpPr>
          <p:nvPr/>
        </p:nvCxnSpPr>
        <p:spPr>
          <a:xfrm flipV="1">
            <a:off x="3596454" y="261257"/>
            <a:ext cx="0" cy="5991314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231CD9BA-22D6-674F-878A-10A2029BF332}"/>
              </a:ext>
            </a:extLst>
          </p:cNvPr>
          <p:cNvSpPr txBox="1"/>
          <p:nvPr/>
        </p:nvSpPr>
        <p:spPr>
          <a:xfrm>
            <a:off x="7218430" y="358889"/>
            <a:ext cx="788664" cy="23083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Stage 3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921CE30-31F3-9641-A5DD-2FF90FB84F9C}"/>
              </a:ext>
            </a:extLst>
          </p:cNvPr>
          <p:cNvGrpSpPr/>
          <p:nvPr/>
        </p:nvGrpSpPr>
        <p:grpSpPr>
          <a:xfrm>
            <a:off x="9041605" y="1937699"/>
            <a:ext cx="1444894" cy="963614"/>
            <a:chOff x="8630503" y="1950666"/>
            <a:chExt cx="1444894" cy="963614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5E2111F9-8F15-8F40-9826-6FB258A6BC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788" r="50434" b="94741"/>
            <a:stretch/>
          </p:blipFill>
          <p:spPr>
            <a:xfrm>
              <a:off x="8664012" y="1950666"/>
              <a:ext cx="1170270" cy="481657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50A7F293-9254-B244-AEBD-3E0FD52AB8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943" t="1666" r="34418" b="94741"/>
            <a:stretch/>
          </p:blipFill>
          <p:spPr>
            <a:xfrm>
              <a:off x="8630503" y="2378533"/>
              <a:ext cx="1340778" cy="329110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5BB83FFE-AD26-1D4D-A245-8C20F6B522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044" t="1765" r="26913" b="94741"/>
            <a:stretch/>
          </p:blipFill>
          <p:spPr>
            <a:xfrm>
              <a:off x="9338744" y="2594282"/>
              <a:ext cx="736653" cy="319998"/>
            </a:xfrm>
            <a:prstGeom prst="rect">
              <a:avLst/>
            </a:prstGeom>
          </p:spPr>
        </p:pic>
      </p:grp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CC86AE7-EDEE-4140-AE3C-6D495AB746AC}"/>
              </a:ext>
            </a:extLst>
          </p:cNvPr>
          <p:cNvCxnSpPr/>
          <p:nvPr/>
        </p:nvCxnSpPr>
        <p:spPr>
          <a:xfrm>
            <a:off x="2506133" y="5057422"/>
            <a:ext cx="6208889" cy="0"/>
          </a:xfrm>
          <a:prstGeom prst="line">
            <a:avLst/>
          </a:prstGeom>
          <a:ln w="158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179981F3-84EF-A64B-8C6B-09D4FCD0878B}"/>
              </a:ext>
            </a:extLst>
          </p:cNvPr>
          <p:cNvSpPr txBox="1"/>
          <p:nvPr/>
        </p:nvSpPr>
        <p:spPr>
          <a:xfrm>
            <a:off x="3343749" y="675097"/>
            <a:ext cx="560230" cy="21544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19-Mar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9575896-E73C-8643-93DA-6BF72F538C53}"/>
              </a:ext>
            </a:extLst>
          </p:cNvPr>
          <p:cNvSpPr txBox="1"/>
          <p:nvPr/>
        </p:nvSpPr>
        <p:spPr>
          <a:xfrm>
            <a:off x="5264441" y="677748"/>
            <a:ext cx="560230" cy="21544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8-May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A1AD786-570D-9448-BAAF-83DE1BE1A43B}"/>
              </a:ext>
            </a:extLst>
          </p:cNvPr>
          <p:cNvSpPr txBox="1"/>
          <p:nvPr/>
        </p:nvSpPr>
        <p:spPr>
          <a:xfrm>
            <a:off x="6656996" y="677748"/>
            <a:ext cx="560230" cy="21544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12-Jun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B2C605F-4919-9143-A303-532BD184EC14}"/>
              </a:ext>
            </a:extLst>
          </p:cNvPr>
          <p:cNvSpPr txBox="1"/>
          <p:nvPr/>
        </p:nvSpPr>
        <p:spPr>
          <a:xfrm>
            <a:off x="7408113" y="677748"/>
            <a:ext cx="560230" cy="21544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28-Jun</a:t>
            </a:r>
          </a:p>
        </p:txBody>
      </p:sp>
    </p:spTree>
    <p:extLst>
      <p:ext uri="{BB962C8B-B14F-4D97-AF65-F5344CB8AC3E}">
        <p14:creationId xmlns:p14="http://schemas.microsoft.com/office/powerpoint/2010/main" val="4329148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8D9DFC86-FA24-1E4C-BBCD-E963EEB53AAC}"/>
              </a:ext>
            </a:extLst>
          </p:cNvPr>
          <p:cNvSpPr/>
          <p:nvPr/>
        </p:nvSpPr>
        <p:spPr>
          <a:xfrm>
            <a:off x="466917" y="1713996"/>
            <a:ext cx="1274618" cy="1246909"/>
          </a:xfrm>
          <a:prstGeom prst="ellipse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0CEE458-5D10-5B4B-8FAB-D05ABEA12A15}"/>
              </a:ext>
            </a:extLst>
          </p:cNvPr>
          <p:cNvSpPr/>
          <p:nvPr/>
        </p:nvSpPr>
        <p:spPr>
          <a:xfrm>
            <a:off x="3171520" y="1713996"/>
            <a:ext cx="1274618" cy="1246909"/>
          </a:xfrm>
          <a:prstGeom prst="ellipse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100AE2E-7CD0-3D4B-8A9E-6BC0885F3B6A}"/>
              </a:ext>
            </a:extLst>
          </p:cNvPr>
          <p:cNvSpPr/>
          <p:nvPr/>
        </p:nvSpPr>
        <p:spPr>
          <a:xfrm>
            <a:off x="5298385" y="67856"/>
            <a:ext cx="1274618" cy="1246909"/>
          </a:xfrm>
          <a:prstGeom prst="ellipse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87EB0DB-5C71-D84B-871E-3D966D64F0DE}"/>
              </a:ext>
            </a:extLst>
          </p:cNvPr>
          <p:cNvSpPr/>
          <p:nvPr/>
        </p:nvSpPr>
        <p:spPr>
          <a:xfrm>
            <a:off x="7615823" y="4626470"/>
            <a:ext cx="1274618" cy="1246909"/>
          </a:xfrm>
          <a:prstGeom prst="ellipse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9A022D4-2636-0740-9DB0-C0A86EB26AAB}"/>
              </a:ext>
            </a:extLst>
          </p:cNvPr>
          <p:cNvSpPr/>
          <p:nvPr/>
        </p:nvSpPr>
        <p:spPr>
          <a:xfrm>
            <a:off x="9341999" y="1742611"/>
            <a:ext cx="1274618" cy="1246909"/>
          </a:xfrm>
          <a:prstGeom prst="ellipse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2C7802E-8DC7-3446-8F51-A5308C7AA5CC}"/>
              </a:ext>
            </a:extLst>
          </p:cNvPr>
          <p:cNvCxnSpPr>
            <a:stCxn id="4" idx="6"/>
            <a:endCxn id="7" idx="2"/>
          </p:cNvCxnSpPr>
          <p:nvPr/>
        </p:nvCxnSpPr>
        <p:spPr>
          <a:xfrm>
            <a:off x="1741535" y="2337451"/>
            <a:ext cx="1429985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0980FCF-F39F-0C4D-9FA0-D4F389B3C925}"/>
              </a:ext>
            </a:extLst>
          </p:cNvPr>
          <p:cNvCxnSpPr>
            <a:cxnSpLocks/>
            <a:stCxn id="7" idx="6"/>
            <a:endCxn id="64" idx="1"/>
          </p:cNvCxnSpPr>
          <p:nvPr/>
        </p:nvCxnSpPr>
        <p:spPr>
          <a:xfrm flipV="1">
            <a:off x="4446138" y="2330742"/>
            <a:ext cx="852247" cy="6709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B965B73-D1AE-F54F-92DE-22B51EB58A5F}"/>
              </a:ext>
            </a:extLst>
          </p:cNvPr>
          <p:cNvCxnSpPr>
            <a:cxnSpLocks/>
            <a:stCxn id="7" idx="7"/>
            <a:endCxn id="8" idx="3"/>
          </p:cNvCxnSpPr>
          <p:nvPr/>
        </p:nvCxnSpPr>
        <p:spPr>
          <a:xfrm flipV="1">
            <a:off x="4259475" y="1132159"/>
            <a:ext cx="1225573" cy="764443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99D1954-715E-6A48-B43F-12A647F5103B}"/>
              </a:ext>
            </a:extLst>
          </p:cNvPr>
          <p:cNvCxnSpPr>
            <a:cxnSpLocks/>
            <a:stCxn id="64" idx="3"/>
            <a:endCxn id="13" idx="2"/>
          </p:cNvCxnSpPr>
          <p:nvPr/>
        </p:nvCxnSpPr>
        <p:spPr>
          <a:xfrm>
            <a:off x="6523634" y="2330742"/>
            <a:ext cx="2818365" cy="35324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5A5C51E-12F2-EF46-8E92-64E0156D34C3}"/>
              </a:ext>
            </a:extLst>
          </p:cNvPr>
          <p:cNvCxnSpPr>
            <a:cxnSpLocks/>
            <a:stCxn id="70" idx="3"/>
            <a:endCxn id="13" idx="3"/>
          </p:cNvCxnSpPr>
          <p:nvPr/>
        </p:nvCxnSpPr>
        <p:spPr>
          <a:xfrm flipV="1">
            <a:off x="7240986" y="2806914"/>
            <a:ext cx="2287676" cy="1378708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024F436-F3AB-A143-B9CA-318044E139E7}"/>
              </a:ext>
            </a:extLst>
          </p:cNvPr>
          <p:cNvCxnSpPr>
            <a:cxnSpLocks/>
            <a:stCxn id="11" idx="7"/>
            <a:endCxn id="13" idx="3"/>
          </p:cNvCxnSpPr>
          <p:nvPr/>
        </p:nvCxnSpPr>
        <p:spPr>
          <a:xfrm flipV="1">
            <a:off x="8703778" y="2806914"/>
            <a:ext cx="824884" cy="2002162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E900535-24D6-B346-97C0-0CE281D82459}"/>
              </a:ext>
            </a:extLst>
          </p:cNvPr>
          <p:cNvCxnSpPr>
            <a:cxnSpLocks/>
            <a:stCxn id="64" idx="2"/>
            <a:endCxn id="70" idx="0"/>
          </p:cNvCxnSpPr>
          <p:nvPr/>
        </p:nvCxnSpPr>
        <p:spPr>
          <a:xfrm>
            <a:off x="5911010" y="2953022"/>
            <a:ext cx="717352" cy="61032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19C5227C-5D69-0242-8C10-D65FFED28FF6}"/>
              </a:ext>
            </a:extLst>
          </p:cNvPr>
          <p:cNvCxnSpPr>
            <a:cxnSpLocks/>
            <a:stCxn id="11" idx="3"/>
            <a:endCxn id="100" idx="3"/>
          </p:cNvCxnSpPr>
          <p:nvPr/>
        </p:nvCxnSpPr>
        <p:spPr>
          <a:xfrm flipH="1">
            <a:off x="7233823" y="5690773"/>
            <a:ext cx="568663" cy="467673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F728D4DC-55E7-6541-809A-A03CDC1528A2}"/>
              </a:ext>
            </a:extLst>
          </p:cNvPr>
          <p:cNvCxnSpPr>
            <a:cxnSpLocks/>
            <a:stCxn id="11" idx="5"/>
            <a:endCxn id="75" idx="1"/>
          </p:cNvCxnSpPr>
          <p:nvPr/>
        </p:nvCxnSpPr>
        <p:spPr>
          <a:xfrm>
            <a:off x="8703778" y="5690773"/>
            <a:ext cx="443146" cy="467673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E9B90900-955D-BD49-9684-7E59529276EA}"/>
              </a:ext>
            </a:extLst>
          </p:cNvPr>
          <p:cNvSpPr txBox="1"/>
          <p:nvPr/>
        </p:nvSpPr>
        <p:spPr>
          <a:xfrm>
            <a:off x="422826" y="4390752"/>
            <a:ext cx="299743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S = Susceptible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E = Exposed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A = Infected/Undetected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I = Infected/Detected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H = Hospitalized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Q = ICU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V = Ventilated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D = Death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R = Recovered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1BFEAA64-A80F-EB46-B03C-2F38D77EE2EA}"/>
              </a:ext>
            </a:extLst>
          </p:cNvPr>
          <p:cNvCxnSpPr>
            <a:cxnSpLocks/>
            <a:stCxn id="8" idx="6"/>
            <a:endCxn id="13" idx="1"/>
          </p:cNvCxnSpPr>
          <p:nvPr/>
        </p:nvCxnSpPr>
        <p:spPr>
          <a:xfrm>
            <a:off x="6573003" y="691311"/>
            <a:ext cx="2955659" cy="1233906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D153EC9C-A0AE-0F43-B688-E54B73750BF2}"/>
              </a:ext>
            </a:extLst>
          </p:cNvPr>
          <p:cNvCxnSpPr>
            <a:cxnSpLocks/>
            <a:stCxn id="70" idx="3"/>
            <a:endCxn id="11" idx="1"/>
          </p:cNvCxnSpPr>
          <p:nvPr/>
        </p:nvCxnSpPr>
        <p:spPr>
          <a:xfrm>
            <a:off x="7240986" y="4185622"/>
            <a:ext cx="561500" cy="623454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ectangle 63">
            <a:extLst>
              <a:ext uri="{FF2B5EF4-FFF2-40B4-BE49-F238E27FC236}">
                <a16:creationId xmlns:a16="http://schemas.microsoft.com/office/drawing/2014/main" id="{C109C743-6B91-0545-A122-1113EA849E11}"/>
              </a:ext>
            </a:extLst>
          </p:cNvPr>
          <p:cNvSpPr/>
          <p:nvPr/>
        </p:nvSpPr>
        <p:spPr>
          <a:xfrm>
            <a:off x="5298385" y="1708462"/>
            <a:ext cx="1225249" cy="124456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86ED78A7-2497-7243-9AF1-25609FA07F16}"/>
              </a:ext>
            </a:extLst>
          </p:cNvPr>
          <p:cNvSpPr/>
          <p:nvPr/>
        </p:nvSpPr>
        <p:spPr>
          <a:xfrm>
            <a:off x="6015737" y="3563342"/>
            <a:ext cx="1225249" cy="124456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2258CA35-7F04-8749-AA4F-9D0408BC296F}"/>
              </a:ext>
            </a:extLst>
          </p:cNvPr>
          <p:cNvSpPr/>
          <p:nvPr/>
        </p:nvSpPr>
        <p:spPr>
          <a:xfrm>
            <a:off x="9146924" y="5536166"/>
            <a:ext cx="1225249" cy="124456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847DF790-485B-1D4F-A1C9-7B78BD0DAB2D}"/>
              </a:ext>
            </a:extLst>
          </p:cNvPr>
          <p:cNvSpPr/>
          <p:nvPr/>
        </p:nvSpPr>
        <p:spPr>
          <a:xfrm>
            <a:off x="6008574" y="5536166"/>
            <a:ext cx="1225249" cy="124456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FDC719B-0050-6445-B0BE-838ADDD88314}"/>
              </a:ext>
            </a:extLst>
          </p:cNvPr>
          <p:cNvSpPr/>
          <p:nvPr/>
        </p:nvSpPr>
        <p:spPr>
          <a:xfrm>
            <a:off x="2001466" y="1764114"/>
            <a:ext cx="183188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l-GR" sz="2800" i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μ(</a:t>
            </a:r>
            <a:r>
              <a:rPr lang="en-US" sz="2800" i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t)</a:t>
            </a:r>
            <a:r>
              <a:rPr lang="el-GR" sz="2800" i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β</a:t>
            </a:r>
            <a:endParaRPr lang="en-US" sz="2800" i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3B32100-ED92-684C-8050-F896316FCFBB}"/>
              </a:ext>
            </a:extLst>
          </p:cNvPr>
          <p:cNvSpPr/>
          <p:nvPr/>
        </p:nvSpPr>
        <p:spPr>
          <a:xfrm>
            <a:off x="5730349" y="2965794"/>
            <a:ext cx="41069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3200" dirty="0">
                <a:solidFill>
                  <a:srgbClr val="C00000"/>
                </a:solidFill>
                <a:latin typeface="STIXGeneral-Italic" pitchFamily="2" charset="2"/>
              </a:rPr>
              <a:t>α</a:t>
            </a:r>
            <a:endParaRPr lang="en-US" sz="3200" dirty="0">
              <a:solidFill>
                <a:srgbClr val="C00000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46C27E5-ACBC-934A-82EF-07C8FD320711}"/>
              </a:ext>
            </a:extLst>
          </p:cNvPr>
          <p:cNvSpPr/>
          <p:nvPr/>
        </p:nvSpPr>
        <p:spPr>
          <a:xfrm>
            <a:off x="7406244" y="1821483"/>
            <a:ext cx="75212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C00000"/>
                </a:solidFill>
                <a:latin typeface="STIXGeneral-Italic" pitchFamily="2" charset="2"/>
              </a:rPr>
              <a:t>1-</a:t>
            </a:r>
            <a:r>
              <a:rPr lang="el-GR" sz="3200" dirty="0">
                <a:solidFill>
                  <a:srgbClr val="C00000"/>
                </a:solidFill>
                <a:latin typeface="STIXGeneral-Italic" pitchFamily="2" charset="2"/>
              </a:rPr>
              <a:t>α</a:t>
            </a:r>
            <a:endParaRPr lang="en-US" sz="3200" dirty="0">
              <a:solidFill>
                <a:srgbClr val="C00000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3B0DBFF-6A3F-1347-9418-C23A9D21612F}"/>
              </a:ext>
            </a:extLst>
          </p:cNvPr>
          <p:cNvSpPr/>
          <p:nvPr/>
        </p:nvSpPr>
        <p:spPr>
          <a:xfrm>
            <a:off x="7269123" y="4497349"/>
            <a:ext cx="36740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3200" dirty="0">
                <a:solidFill>
                  <a:srgbClr val="C00000"/>
                </a:solidFill>
                <a:latin typeface="STIXGeneral-Italic" pitchFamily="2" charset="2"/>
              </a:rPr>
              <a:t>κ</a:t>
            </a:r>
            <a:endParaRPr lang="en-US" sz="3200" dirty="0">
              <a:solidFill>
                <a:srgbClr val="C00000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F53CF54-0D34-3840-9176-E4383E0F2DF3}"/>
              </a:ext>
            </a:extLst>
          </p:cNvPr>
          <p:cNvSpPr/>
          <p:nvPr/>
        </p:nvSpPr>
        <p:spPr>
          <a:xfrm>
            <a:off x="7725635" y="2903087"/>
            <a:ext cx="70884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C00000"/>
                </a:solidFill>
                <a:latin typeface="STIXGeneral-Italic" pitchFamily="2" charset="2"/>
              </a:rPr>
              <a:t>1-</a:t>
            </a:r>
            <a:r>
              <a:rPr lang="el-GR" sz="3200" dirty="0">
                <a:solidFill>
                  <a:srgbClr val="C00000"/>
                </a:solidFill>
                <a:latin typeface="STIXGeneral-Italic" pitchFamily="2" charset="2"/>
              </a:rPr>
              <a:t>κ</a:t>
            </a:r>
            <a:endParaRPr lang="en-US" sz="3200" dirty="0">
              <a:solidFill>
                <a:srgbClr val="C00000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54DE244-D966-6E4E-92CE-B461815A03B0}"/>
              </a:ext>
            </a:extLst>
          </p:cNvPr>
          <p:cNvSpPr/>
          <p:nvPr/>
        </p:nvSpPr>
        <p:spPr>
          <a:xfrm>
            <a:off x="8582987" y="5861588"/>
            <a:ext cx="37382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3200" dirty="0">
                <a:solidFill>
                  <a:srgbClr val="C00000"/>
                </a:solidFill>
                <a:latin typeface="STIXGeneral-Italic" pitchFamily="2" charset="2"/>
              </a:rPr>
              <a:t>δ</a:t>
            </a:r>
            <a:endParaRPr lang="en-US" sz="3200" dirty="0">
              <a:solidFill>
                <a:srgbClr val="C00000"/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EE4B0B0-E64E-F742-9291-824B512DCDF3}"/>
              </a:ext>
            </a:extLst>
          </p:cNvPr>
          <p:cNvSpPr/>
          <p:nvPr/>
        </p:nvSpPr>
        <p:spPr>
          <a:xfrm>
            <a:off x="8950563" y="3771662"/>
            <a:ext cx="71526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C00000"/>
                </a:solidFill>
                <a:latin typeface="STIXGeneral-Italic" pitchFamily="2" charset="2"/>
              </a:rPr>
              <a:t>1-</a:t>
            </a:r>
            <a:r>
              <a:rPr lang="el-GR" sz="3200" dirty="0">
                <a:solidFill>
                  <a:srgbClr val="C00000"/>
                </a:solidFill>
                <a:latin typeface="STIXGeneral-Italic" pitchFamily="2" charset="2"/>
              </a:rPr>
              <a:t>δ</a:t>
            </a:r>
            <a:endParaRPr lang="en-US" sz="3200" dirty="0">
              <a:solidFill>
                <a:srgbClr val="C00000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8C8AA6D-18B0-BB42-8804-6FB3D46B5BC6}"/>
              </a:ext>
            </a:extLst>
          </p:cNvPr>
          <p:cNvSpPr/>
          <p:nvPr/>
        </p:nvSpPr>
        <p:spPr>
          <a:xfrm>
            <a:off x="4332350" y="966166"/>
            <a:ext cx="70884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C00000"/>
                </a:solidFill>
                <a:latin typeface="STIXGeneral-Italic" pitchFamily="2" charset="2"/>
              </a:rPr>
              <a:t>1-r</a:t>
            </a:r>
            <a:endParaRPr lang="en-US" sz="3200" dirty="0">
              <a:solidFill>
                <a:srgbClr val="C00000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8421C8F-A07D-834A-93F9-EC8353510731}"/>
              </a:ext>
            </a:extLst>
          </p:cNvPr>
          <p:cNvSpPr/>
          <p:nvPr/>
        </p:nvSpPr>
        <p:spPr>
          <a:xfrm>
            <a:off x="4661346" y="1812297"/>
            <a:ext cx="34496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C00000"/>
                </a:solidFill>
                <a:latin typeface="STIXGeneral-Italic" pitchFamily="2" charset="2"/>
              </a:rPr>
              <a:t>r</a:t>
            </a:r>
            <a:endParaRPr lang="en-US" sz="3200" dirty="0">
              <a:solidFill>
                <a:srgbClr val="C0000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166BDAF-09F5-B24C-83B5-80CBE982D58D}"/>
              </a:ext>
            </a:extLst>
          </p:cNvPr>
          <p:cNvSpPr/>
          <p:nvPr/>
        </p:nvSpPr>
        <p:spPr>
          <a:xfrm>
            <a:off x="3171520" y="95117"/>
            <a:ext cx="19833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t"/>
            <a:r>
              <a:rPr lang="en-US" dirty="0">
                <a:solidFill>
                  <a:srgbClr val="C00000"/>
                </a:solidFill>
                <a:latin typeface="Century Gothic" panose="020B0502020202020204" pitchFamily="34" charset="0"/>
              </a:rPr>
              <a:t>Proportion of illnesses that are detected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3380FA7-07D8-D746-B98D-D68E9AFDAA3F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4163202" y="1018447"/>
            <a:ext cx="498144" cy="9064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A0852170-3B1A-184D-B094-F37452EE670F}"/>
              </a:ext>
            </a:extLst>
          </p:cNvPr>
          <p:cNvSpPr/>
          <p:nvPr/>
        </p:nvSpPr>
        <p:spPr>
          <a:xfrm>
            <a:off x="688945" y="167213"/>
            <a:ext cx="19833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t"/>
            <a:r>
              <a:rPr lang="en-US" dirty="0">
                <a:solidFill>
                  <a:srgbClr val="C00000"/>
                </a:solidFill>
                <a:latin typeface="Century Gothic" panose="020B0502020202020204" pitchFamily="34" charset="0"/>
              </a:rPr>
              <a:t>Transmission reduction factor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40B81772-F987-6E4B-91AD-37C0F65DBF89}"/>
              </a:ext>
            </a:extLst>
          </p:cNvPr>
          <p:cNvCxnSpPr>
            <a:cxnSpLocks/>
            <a:stCxn id="47" idx="2"/>
          </p:cNvCxnSpPr>
          <p:nvPr/>
        </p:nvCxnSpPr>
        <p:spPr>
          <a:xfrm>
            <a:off x="1680627" y="1090543"/>
            <a:ext cx="681249" cy="8343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1F08E742-D8B3-C446-AA3E-28E0AE13A8F1}"/>
              </a:ext>
            </a:extLst>
          </p:cNvPr>
          <p:cNvCxnSpPr>
            <a:cxnSpLocks/>
          </p:cNvCxnSpPr>
          <p:nvPr/>
        </p:nvCxnSpPr>
        <p:spPr>
          <a:xfrm flipV="1">
            <a:off x="2204620" y="2188276"/>
            <a:ext cx="512810" cy="8258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48E75686-2FD1-3546-935C-7D08D0B1B934}"/>
              </a:ext>
            </a:extLst>
          </p:cNvPr>
          <p:cNvSpPr/>
          <p:nvPr/>
        </p:nvSpPr>
        <p:spPr>
          <a:xfrm>
            <a:off x="1158513" y="3021409"/>
            <a:ext cx="19833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t"/>
            <a:r>
              <a:rPr lang="en-US" dirty="0">
                <a:solidFill>
                  <a:srgbClr val="C00000"/>
                </a:solidFill>
                <a:latin typeface="Century Gothic" panose="020B0502020202020204" pitchFamily="34" charset="0"/>
              </a:rPr>
              <a:t>Infectivity rate</a:t>
            </a:r>
          </a:p>
          <a:p>
            <a:pPr fontAlgn="t"/>
            <a:r>
              <a:rPr lang="el-GR" i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β</a:t>
            </a:r>
            <a:r>
              <a:rPr lang="en-US" i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~ R0</a:t>
            </a:r>
            <a:endParaRPr lang="en-US" dirty="0">
              <a:solidFill>
                <a:srgbClr val="C00000"/>
              </a:solidFill>
              <a:latin typeface="Century Gothic" panose="020B0502020202020204" pitchFamily="34" charset="0"/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1FA7A8EB-825D-DD49-B5ED-22EB6FA57E6E}"/>
              </a:ext>
            </a:extLst>
          </p:cNvPr>
          <p:cNvSpPr/>
          <p:nvPr/>
        </p:nvSpPr>
        <p:spPr>
          <a:xfrm>
            <a:off x="9992235" y="229645"/>
            <a:ext cx="19833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t"/>
            <a:r>
              <a:rPr lang="en-US" b="1" dirty="0">
                <a:solidFill>
                  <a:srgbClr val="C00000"/>
                </a:solidFill>
                <a:latin typeface="Century Gothic" panose="020B0502020202020204" pitchFamily="34" charset="0"/>
              </a:rPr>
              <a:t>Estimated parameters</a:t>
            </a:r>
          </a:p>
        </p:txBody>
      </p:sp>
    </p:spTree>
    <p:extLst>
      <p:ext uri="{BB962C8B-B14F-4D97-AF65-F5344CB8AC3E}">
        <p14:creationId xmlns:p14="http://schemas.microsoft.com/office/powerpoint/2010/main" val="195994432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4F36BE1-B6B2-644C-945A-9C42B84A642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3245" y="-33868"/>
            <a:ext cx="8303254" cy="6858000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678A4CB-9217-8C4B-9999-09228D54ABF5}"/>
              </a:ext>
            </a:extLst>
          </p:cNvPr>
          <p:cNvCxnSpPr>
            <a:cxnSpLocks/>
          </p:cNvCxnSpPr>
          <p:nvPr/>
        </p:nvCxnSpPr>
        <p:spPr>
          <a:xfrm flipV="1">
            <a:off x="5574389" y="261257"/>
            <a:ext cx="0" cy="5991314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17B504AB-B0F7-394A-8B15-AA84A5A38444}"/>
              </a:ext>
            </a:extLst>
          </p:cNvPr>
          <p:cNvSpPr/>
          <p:nvPr/>
        </p:nvSpPr>
        <p:spPr>
          <a:xfrm>
            <a:off x="7707408" y="203207"/>
            <a:ext cx="867593" cy="6059046"/>
          </a:xfrm>
          <a:prstGeom prst="rect">
            <a:avLst/>
          </a:prstGeom>
          <a:solidFill>
            <a:schemeClr val="accent1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7C0C5B4-1FBE-1A44-9FA2-D420D4E36A8D}"/>
              </a:ext>
            </a:extLst>
          </p:cNvPr>
          <p:cNvSpPr txBox="1"/>
          <p:nvPr/>
        </p:nvSpPr>
        <p:spPr>
          <a:xfrm>
            <a:off x="4162892" y="348003"/>
            <a:ext cx="788664" cy="23083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Stage 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DD3A197-7A91-3740-AFA2-569D192F6F6F}"/>
              </a:ext>
            </a:extLst>
          </p:cNvPr>
          <p:cNvSpPr txBox="1"/>
          <p:nvPr/>
        </p:nvSpPr>
        <p:spPr>
          <a:xfrm>
            <a:off x="7715010" y="941357"/>
            <a:ext cx="9370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Modifications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DF07DD6C-5532-DA4C-9E5B-91F0412E1D82}"/>
              </a:ext>
            </a:extLst>
          </p:cNvPr>
          <p:cNvCxnSpPr>
            <a:cxnSpLocks/>
          </p:cNvCxnSpPr>
          <p:nvPr/>
        </p:nvCxnSpPr>
        <p:spPr>
          <a:xfrm flipV="1">
            <a:off x="6999511" y="261257"/>
            <a:ext cx="0" cy="5991313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E750AD0-F2B1-6D47-AE7D-AA452E732EC2}"/>
              </a:ext>
            </a:extLst>
          </p:cNvPr>
          <p:cNvSpPr txBox="1"/>
          <p:nvPr/>
        </p:nvSpPr>
        <p:spPr>
          <a:xfrm>
            <a:off x="5904607" y="358889"/>
            <a:ext cx="788664" cy="23083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Stage 2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BEDF452-3C92-2044-98AB-65E7A9668FBC}"/>
              </a:ext>
            </a:extLst>
          </p:cNvPr>
          <p:cNvCxnSpPr>
            <a:cxnSpLocks/>
          </p:cNvCxnSpPr>
          <p:nvPr/>
        </p:nvCxnSpPr>
        <p:spPr>
          <a:xfrm flipV="1">
            <a:off x="3596454" y="261257"/>
            <a:ext cx="0" cy="5991314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231CD9BA-22D6-674F-878A-10A2029BF332}"/>
              </a:ext>
            </a:extLst>
          </p:cNvPr>
          <p:cNvSpPr txBox="1"/>
          <p:nvPr/>
        </p:nvSpPr>
        <p:spPr>
          <a:xfrm>
            <a:off x="7218430" y="358889"/>
            <a:ext cx="788664" cy="23083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Stage 3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921CE30-31F3-9641-A5DD-2FF90FB84F9C}"/>
              </a:ext>
            </a:extLst>
          </p:cNvPr>
          <p:cNvGrpSpPr/>
          <p:nvPr/>
        </p:nvGrpSpPr>
        <p:grpSpPr>
          <a:xfrm>
            <a:off x="9041605" y="1937699"/>
            <a:ext cx="1444894" cy="963614"/>
            <a:chOff x="8630503" y="1950666"/>
            <a:chExt cx="1444894" cy="963614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5E2111F9-8F15-8F40-9826-6FB258A6BC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788" r="50434" b="94741"/>
            <a:stretch/>
          </p:blipFill>
          <p:spPr>
            <a:xfrm>
              <a:off x="8664012" y="1950666"/>
              <a:ext cx="1170270" cy="481657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50A7F293-9254-B244-AEBD-3E0FD52AB8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943" t="1666" r="34418" b="94741"/>
            <a:stretch/>
          </p:blipFill>
          <p:spPr>
            <a:xfrm>
              <a:off x="8630503" y="2378533"/>
              <a:ext cx="1340778" cy="329110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5BB83FFE-AD26-1D4D-A245-8C20F6B522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044" t="1765" r="26913" b="94741"/>
            <a:stretch/>
          </p:blipFill>
          <p:spPr>
            <a:xfrm>
              <a:off x="9338744" y="2594282"/>
              <a:ext cx="736653" cy="319998"/>
            </a:xfrm>
            <a:prstGeom prst="rect">
              <a:avLst/>
            </a:prstGeom>
          </p:spPr>
        </p:pic>
      </p:grp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CC86AE7-EDEE-4140-AE3C-6D495AB746AC}"/>
              </a:ext>
            </a:extLst>
          </p:cNvPr>
          <p:cNvCxnSpPr/>
          <p:nvPr/>
        </p:nvCxnSpPr>
        <p:spPr>
          <a:xfrm>
            <a:off x="2506133" y="5057422"/>
            <a:ext cx="6208889" cy="0"/>
          </a:xfrm>
          <a:prstGeom prst="line">
            <a:avLst/>
          </a:prstGeom>
          <a:ln w="158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179981F3-84EF-A64B-8C6B-09D4FCD0878B}"/>
              </a:ext>
            </a:extLst>
          </p:cNvPr>
          <p:cNvSpPr txBox="1"/>
          <p:nvPr/>
        </p:nvSpPr>
        <p:spPr>
          <a:xfrm>
            <a:off x="3343749" y="675097"/>
            <a:ext cx="560230" cy="21544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19-Mar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9575896-E73C-8643-93DA-6BF72F538C53}"/>
              </a:ext>
            </a:extLst>
          </p:cNvPr>
          <p:cNvSpPr txBox="1"/>
          <p:nvPr/>
        </p:nvSpPr>
        <p:spPr>
          <a:xfrm>
            <a:off x="5264441" y="677748"/>
            <a:ext cx="560230" cy="21544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8-May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A1AD786-570D-9448-BAAF-83DE1BE1A43B}"/>
              </a:ext>
            </a:extLst>
          </p:cNvPr>
          <p:cNvSpPr txBox="1"/>
          <p:nvPr/>
        </p:nvSpPr>
        <p:spPr>
          <a:xfrm>
            <a:off x="6656996" y="677748"/>
            <a:ext cx="560230" cy="21544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12-Jun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B2C605F-4919-9143-A303-532BD184EC14}"/>
              </a:ext>
            </a:extLst>
          </p:cNvPr>
          <p:cNvSpPr txBox="1"/>
          <p:nvPr/>
        </p:nvSpPr>
        <p:spPr>
          <a:xfrm>
            <a:off x="7408113" y="677748"/>
            <a:ext cx="560230" cy="21544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28-Jun</a:t>
            </a:r>
          </a:p>
        </p:txBody>
      </p:sp>
    </p:spTree>
    <p:extLst>
      <p:ext uri="{BB962C8B-B14F-4D97-AF65-F5344CB8AC3E}">
        <p14:creationId xmlns:p14="http://schemas.microsoft.com/office/powerpoint/2010/main" val="20748621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4E5EDC15-4BE0-DB46-9857-11665DFE5E81}"/>
              </a:ext>
            </a:extLst>
          </p:cNvPr>
          <p:cNvGrpSpPr/>
          <p:nvPr/>
        </p:nvGrpSpPr>
        <p:grpSpPr>
          <a:xfrm>
            <a:off x="499798" y="323231"/>
            <a:ext cx="6391656" cy="5898454"/>
            <a:chOff x="499798" y="323231"/>
            <a:chExt cx="6391656" cy="589845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E515B27-15A5-4548-905A-590471DFB88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4593" y="323231"/>
              <a:ext cx="6386861" cy="2855734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74DA8DF-7957-FC4D-88A0-91D8A12C03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9798" y="3429000"/>
              <a:ext cx="6391656" cy="2792685"/>
            </a:xfrm>
            <a:prstGeom prst="rect">
              <a:avLst/>
            </a:prstGeom>
          </p:spPr>
        </p:pic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48D9F1A8-7D75-2D4A-A989-1B8C005935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0533" y="2854788"/>
            <a:ext cx="67564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77737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AC1C8D-88EB-DA40-9ECE-F59BE8332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8A304-6B2A-0C42-BAA9-D66435E26181}" type="slidenum">
              <a:rPr lang="en-US" smtClean="0"/>
              <a:t>42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5B22375-FD3C-374D-AEFA-4BD685386FA5}"/>
              </a:ext>
            </a:extLst>
          </p:cNvPr>
          <p:cNvGrpSpPr/>
          <p:nvPr/>
        </p:nvGrpSpPr>
        <p:grpSpPr>
          <a:xfrm>
            <a:off x="12172" y="-1"/>
            <a:ext cx="9084433" cy="6694729"/>
            <a:chOff x="12172" y="-1"/>
            <a:chExt cx="9084433" cy="669472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DA88F14-1257-EC49-AD2D-9AF6000486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172" y="-1"/>
              <a:ext cx="9067434" cy="5110636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D6D3800-67EA-924D-B2D6-FA47738B63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757" y="4908957"/>
              <a:ext cx="9070848" cy="17857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3104270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AC1C8D-88EB-DA40-9ECE-F59BE8332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8A304-6B2A-0C42-BAA9-D66435E26181}" type="slidenum">
              <a:rPr lang="en-US" smtClean="0"/>
              <a:t>43</a:t>
            </a:fld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6CE0091-FA69-764D-A6CC-766BED8FA943}"/>
              </a:ext>
            </a:extLst>
          </p:cNvPr>
          <p:cNvGrpSpPr/>
          <p:nvPr/>
        </p:nvGrpSpPr>
        <p:grpSpPr>
          <a:xfrm>
            <a:off x="0" y="-2587"/>
            <a:ext cx="9070848" cy="6173206"/>
            <a:chOff x="0" y="-2587"/>
            <a:chExt cx="9070848" cy="617320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414FC5AC-59B0-C742-A25A-954D1BA15DA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-2587"/>
              <a:ext cx="9070848" cy="4722922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08D0749-0DBC-5E4F-877A-3057265C183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4535225"/>
              <a:ext cx="9070848" cy="16353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636231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F81C53-7E7C-D842-8C5E-FE06007D84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9816" y="1984472"/>
            <a:ext cx="3683132" cy="114617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200" dirty="0"/>
              <a:t>Available data: </a:t>
            </a:r>
          </a:p>
          <a:p>
            <a:pPr marL="0" indent="0">
              <a:buNone/>
            </a:pPr>
            <a:r>
              <a:rPr lang="en-US" sz="2200" dirty="0"/>
              <a:t>Marginal probability of COVID outcome given </a:t>
            </a:r>
            <a:r>
              <a:rPr lang="en-US" sz="2200" b="1" dirty="0"/>
              <a:t>single risk factors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3662A3-D655-ED4A-9300-A222C2D32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8A304-6B2A-0C42-BAA9-D66435E26181}" type="slidenum">
              <a:rPr lang="en-US" smtClean="0"/>
              <a:t>5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6E69C8D-A05F-E549-A422-4B26C5ECFD43}"/>
              </a:ext>
            </a:extLst>
          </p:cNvPr>
          <p:cNvSpPr txBox="1">
            <a:spLocks/>
          </p:cNvSpPr>
          <p:nvPr/>
        </p:nvSpPr>
        <p:spPr>
          <a:xfrm>
            <a:off x="4909800" y="2028764"/>
            <a:ext cx="4471262" cy="12255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200" dirty="0"/>
              <a:t>Statistical model: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 dirty="0"/>
              <a:t>Joint probability of COVID outcome given </a:t>
            </a:r>
            <a:r>
              <a:rPr lang="en-US" sz="2200" b="1" dirty="0"/>
              <a:t>combinations of risk factors</a:t>
            </a:r>
            <a:endParaRPr lang="en-US" sz="22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43202C-9B95-AE42-9BAA-321656F89DC1}"/>
              </a:ext>
            </a:extLst>
          </p:cNvPr>
          <p:cNvSpPr/>
          <p:nvPr/>
        </p:nvSpPr>
        <p:spPr>
          <a:xfrm>
            <a:off x="3240491" y="4032539"/>
            <a:ext cx="20425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t"/>
            <a:r>
              <a:rPr lang="en-US" dirty="0" err="1">
                <a:solidFill>
                  <a:srgbClr val="C00000"/>
                </a:solidFill>
                <a:latin typeface="STIXGeneral-Italic" pitchFamily="2" charset="2"/>
              </a:rPr>
              <a:t>Pr</a:t>
            </a:r>
            <a:r>
              <a:rPr lang="en-US" dirty="0">
                <a:solidFill>
                  <a:srgbClr val="C00000"/>
                </a:solidFill>
                <a:latin typeface="STIXGeneral-Regular" pitchFamily="2" charset="2"/>
              </a:rPr>
              <a:t>(</a:t>
            </a:r>
            <a:r>
              <a:rPr lang="en-US" dirty="0" err="1">
                <a:solidFill>
                  <a:srgbClr val="C00000"/>
                </a:solidFill>
                <a:latin typeface="STIXGeneral-Italic" pitchFamily="2" charset="2"/>
              </a:rPr>
              <a:t>Hospital</a:t>
            </a:r>
            <a:r>
              <a:rPr lang="en-US" dirty="0" err="1">
                <a:solidFill>
                  <a:srgbClr val="C00000"/>
                </a:solidFill>
                <a:latin typeface="STIXVariants" pitchFamily="2" charset="2"/>
              </a:rPr>
              <a:t>|</a:t>
            </a:r>
            <a:r>
              <a:rPr lang="en-US" dirty="0" err="1">
                <a:solidFill>
                  <a:srgbClr val="C00000"/>
                </a:solidFill>
                <a:latin typeface="STIXGeneral-Italic" pitchFamily="2" charset="2"/>
              </a:rPr>
              <a:t>Illness</a:t>
            </a:r>
            <a:r>
              <a:rPr lang="en-US" dirty="0">
                <a:solidFill>
                  <a:srgbClr val="C00000"/>
                </a:solidFill>
                <a:latin typeface="STIXGeneral-Regular" pitchFamily="2" charset="2"/>
              </a:rPr>
              <a:t>)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F81E069-A5B0-2241-B717-8A96C6F19785}"/>
              </a:ext>
            </a:extLst>
          </p:cNvPr>
          <p:cNvSpPr/>
          <p:nvPr/>
        </p:nvSpPr>
        <p:spPr>
          <a:xfrm>
            <a:off x="5283038" y="4032539"/>
            <a:ext cx="18373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t"/>
            <a:r>
              <a:rPr lang="en-US" dirty="0" err="1">
                <a:solidFill>
                  <a:srgbClr val="C00000"/>
                </a:solidFill>
                <a:latin typeface="STIXGeneral-Italic" pitchFamily="2" charset="2"/>
              </a:rPr>
              <a:t>Pr</a:t>
            </a:r>
            <a:r>
              <a:rPr lang="en-US" dirty="0">
                <a:solidFill>
                  <a:srgbClr val="C00000"/>
                </a:solidFill>
                <a:latin typeface="STIXGeneral-Regular" pitchFamily="2" charset="2"/>
              </a:rPr>
              <a:t>(</a:t>
            </a:r>
            <a:r>
              <a:rPr lang="en-US" dirty="0" err="1">
                <a:solidFill>
                  <a:srgbClr val="C00000"/>
                </a:solidFill>
                <a:latin typeface="STIXGeneral-Italic" pitchFamily="2" charset="2"/>
              </a:rPr>
              <a:t>ICU</a:t>
            </a:r>
            <a:r>
              <a:rPr lang="en-US" dirty="0" err="1">
                <a:solidFill>
                  <a:srgbClr val="C00000"/>
                </a:solidFill>
                <a:latin typeface="STIXVariants" pitchFamily="2" charset="2"/>
              </a:rPr>
              <a:t>|</a:t>
            </a:r>
            <a:r>
              <a:rPr lang="en-US" dirty="0" err="1">
                <a:solidFill>
                  <a:srgbClr val="C00000"/>
                </a:solidFill>
                <a:latin typeface="STIXGeneral-Italic" pitchFamily="2" charset="2"/>
              </a:rPr>
              <a:t>Hospital</a:t>
            </a:r>
            <a:r>
              <a:rPr lang="en-US" dirty="0">
                <a:solidFill>
                  <a:srgbClr val="C00000"/>
                </a:solidFill>
                <a:latin typeface="STIXGeneral-Regular" pitchFamily="2" charset="2"/>
              </a:rPr>
              <a:t>)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6E066BD-B6D3-4B48-A0C6-C88A5872EA0C}"/>
              </a:ext>
            </a:extLst>
          </p:cNvPr>
          <p:cNvSpPr/>
          <p:nvPr/>
        </p:nvSpPr>
        <p:spPr>
          <a:xfrm>
            <a:off x="7172823" y="4032539"/>
            <a:ext cx="16049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t"/>
            <a:r>
              <a:rPr lang="en-US" dirty="0" err="1">
                <a:solidFill>
                  <a:srgbClr val="C00000"/>
                </a:solidFill>
                <a:latin typeface="STIXGeneral-Italic" pitchFamily="2" charset="2"/>
              </a:rPr>
              <a:t>Pr</a:t>
            </a:r>
            <a:r>
              <a:rPr lang="en-US" dirty="0">
                <a:solidFill>
                  <a:srgbClr val="C00000"/>
                </a:solidFill>
                <a:latin typeface="STIXGeneral-Regular" pitchFamily="2" charset="2"/>
              </a:rPr>
              <a:t>(</a:t>
            </a:r>
            <a:r>
              <a:rPr lang="en-US" dirty="0" err="1">
                <a:solidFill>
                  <a:srgbClr val="C00000"/>
                </a:solidFill>
                <a:latin typeface="STIXGeneral-Italic" pitchFamily="2" charset="2"/>
              </a:rPr>
              <a:t>Death</a:t>
            </a:r>
            <a:r>
              <a:rPr lang="en-US" dirty="0" err="1">
                <a:solidFill>
                  <a:srgbClr val="C00000"/>
                </a:solidFill>
                <a:latin typeface="STIXVariants" pitchFamily="2" charset="2"/>
              </a:rPr>
              <a:t>|</a:t>
            </a:r>
            <a:r>
              <a:rPr lang="en-US" dirty="0" err="1">
                <a:solidFill>
                  <a:srgbClr val="C00000"/>
                </a:solidFill>
                <a:latin typeface="STIXGeneral-Italic" pitchFamily="2" charset="2"/>
              </a:rPr>
              <a:t>ICU</a:t>
            </a:r>
            <a:r>
              <a:rPr lang="en-US" dirty="0">
                <a:solidFill>
                  <a:srgbClr val="C00000"/>
                </a:solidFill>
                <a:latin typeface="STIXGeneral-Regular" pitchFamily="2" charset="2"/>
              </a:rPr>
              <a:t>)</a:t>
            </a:r>
            <a:endParaRPr lang="en-US" dirty="0">
              <a:solidFill>
                <a:srgbClr val="C00000"/>
              </a:solidFill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BF54A37-7075-024C-BB1D-6A9943F5FFE9}"/>
              </a:ext>
            </a:extLst>
          </p:cNvPr>
          <p:cNvCxnSpPr>
            <a:cxnSpLocks/>
          </p:cNvCxnSpPr>
          <p:nvPr/>
        </p:nvCxnSpPr>
        <p:spPr>
          <a:xfrm flipH="1">
            <a:off x="2789695" y="4803768"/>
            <a:ext cx="1417324" cy="59062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70D4CF9-4DEC-7C47-832C-EFDDA576BC16}"/>
              </a:ext>
            </a:extLst>
          </p:cNvPr>
          <p:cNvCxnSpPr>
            <a:cxnSpLocks/>
          </p:cNvCxnSpPr>
          <p:nvPr/>
        </p:nvCxnSpPr>
        <p:spPr>
          <a:xfrm>
            <a:off x="7621540" y="4733883"/>
            <a:ext cx="1281713" cy="660510"/>
          </a:xfrm>
          <a:prstGeom prst="straightConnector1">
            <a:avLst/>
          </a:prstGeom>
          <a:ln w="190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30679099-7B73-1E45-A160-2E5619CD1AE1}"/>
              </a:ext>
            </a:extLst>
          </p:cNvPr>
          <p:cNvSpPr txBox="1">
            <a:spLocks/>
          </p:cNvSpPr>
          <p:nvPr/>
        </p:nvSpPr>
        <p:spPr>
          <a:xfrm>
            <a:off x="1000996" y="5558236"/>
            <a:ext cx="2289343" cy="11461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Prior distributions</a:t>
            </a:r>
            <a:endParaRPr lang="en-US" b="1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1CCF8894-D7F9-854B-B61B-440B8134C359}"/>
              </a:ext>
            </a:extLst>
          </p:cNvPr>
          <p:cNvSpPr txBox="1">
            <a:spLocks/>
          </p:cNvSpPr>
          <p:nvPr/>
        </p:nvSpPr>
        <p:spPr>
          <a:xfrm>
            <a:off x="8903253" y="5618574"/>
            <a:ext cx="3086816" cy="114617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Post-hoc stratified analysis of risk factors</a:t>
            </a:r>
            <a:endParaRPr lang="en-US" b="1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6D6C9B1-A8D9-814D-8B1F-4CEF1E56B8B0}"/>
              </a:ext>
            </a:extLst>
          </p:cNvPr>
          <p:cNvCxnSpPr>
            <a:cxnSpLocks/>
            <a:stCxn id="3" idx="3"/>
          </p:cNvCxnSpPr>
          <p:nvPr/>
        </p:nvCxnSpPr>
        <p:spPr>
          <a:xfrm flipV="1">
            <a:off x="4202948" y="2547412"/>
            <a:ext cx="574666" cy="1014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2D15975-C1E8-7343-87AF-6416D810E0EE}"/>
              </a:ext>
            </a:extLst>
          </p:cNvPr>
          <p:cNvCxnSpPr/>
          <p:nvPr/>
        </p:nvCxnSpPr>
        <p:spPr>
          <a:xfrm>
            <a:off x="6096000" y="3429000"/>
            <a:ext cx="0" cy="53547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2513A88-DD7D-5540-914D-5B5DA96C3610}"/>
              </a:ext>
            </a:extLst>
          </p:cNvPr>
          <p:cNvCxnSpPr/>
          <p:nvPr/>
        </p:nvCxnSpPr>
        <p:spPr>
          <a:xfrm flipH="1">
            <a:off x="4857008" y="3429000"/>
            <a:ext cx="1116280" cy="53547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E9AE313-BB7D-E84F-B136-DC1928A9665A}"/>
              </a:ext>
            </a:extLst>
          </p:cNvPr>
          <p:cNvCxnSpPr/>
          <p:nvPr/>
        </p:nvCxnSpPr>
        <p:spPr>
          <a:xfrm>
            <a:off x="6282478" y="3445076"/>
            <a:ext cx="1278882" cy="55553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6839B933-654C-0943-8329-3090BEE47102}"/>
              </a:ext>
            </a:extLst>
          </p:cNvPr>
          <p:cNvSpPr txBox="1">
            <a:spLocks/>
          </p:cNvSpPr>
          <p:nvPr/>
        </p:nvSpPr>
        <p:spPr>
          <a:xfrm>
            <a:off x="4861199" y="5512797"/>
            <a:ext cx="2289343" cy="11461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Epidemic model</a:t>
            </a:r>
            <a:endParaRPr lang="en-US" b="1" dirty="0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92681FB-8580-5348-818A-D526666B8DCA}"/>
              </a:ext>
            </a:extLst>
          </p:cNvPr>
          <p:cNvCxnSpPr>
            <a:cxnSpLocks/>
          </p:cNvCxnSpPr>
          <p:nvPr/>
        </p:nvCxnSpPr>
        <p:spPr>
          <a:xfrm flipV="1">
            <a:off x="3735523" y="5729259"/>
            <a:ext cx="916458" cy="1015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C30D9D7-6BD1-BB4B-B561-C41894AB5F0E}"/>
              </a:ext>
            </a:extLst>
          </p:cNvPr>
          <p:cNvCxnSpPr>
            <a:cxnSpLocks/>
          </p:cNvCxnSpPr>
          <p:nvPr/>
        </p:nvCxnSpPr>
        <p:spPr>
          <a:xfrm flipV="1">
            <a:off x="7283325" y="5729259"/>
            <a:ext cx="916458" cy="1015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924038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9762CF-6ABA-1B49-8250-CA2A114B9A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8A304-6B2A-0C42-BAA9-D66435E26181}" type="slidenum">
              <a:rPr lang="en-US" smtClean="0"/>
              <a:t>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3A3F77-8B98-9449-8DE6-6F685AF77F2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88" r="28152" b="94741"/>
          <a:stretch/>
        </p:blipFill>
        <p:spPr>
          <a:xfrm>
            <a:off x="4573308" y="1947050"/>
            <a:ext cx="2404427" cy="360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7918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7F47BC-9A33-BA43-9B8C-9BF39419BA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8A304-6B2A-0C42-BAA9-D66435E26181}" type="slidenum">
              <a:rPr lang="en-US" smtClean="0"/>
              <a:t>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D9A6C5-2810-CB47-9894-19A1F06563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828" y="143007"/>
            <a:ext cx="6213343" cy="621334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5324CE6-3CB3-574D-88DB-D334F16088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0101" y="298728"/>
            <a:ext cx="5901899" cy="5901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5180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7F47BC-9A33-BA43-9B8C-9BF39419BA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8A304-6B2A-0C42-BAA9-D66435E26181}" type="slidenum">
              <a:rPr lang="en-US" smtClean="0"/>
              <a:t>8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576B703-D3F4-F743-B24A-F02B263406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857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4192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7F47BC-9A33-BA43-9B8C-9BF39419BA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8A304-6B2A-0C42-BAA9-D66435E26181}" type="slidenum">
              <a:rPr lang="en-US" smtClean="0"/>
              <a:t>9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465ADEF-8B00-5545-82EF-26B7956B48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0571" y="0"/>
            <a:ext cx="6858000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B8E1804-49C0-ED41-92BD-EB939DA511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608957"/>
            <a:ext cx="5640086" cy="5640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13940"/>
      </p:ext>
    </p:extLst>
  </p:cSld>
  <p:clrMapOvr>
    <a:masterClrMapping/>
  </p:clrMapOvr>
</p:sld>
</file>

<file path=ppt/theme/theme1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4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97547</TotalTime>
  <Words>4803</Words>
  <Application>Microsoft Macintosh PowerPoint</Application>
  <PresentationFormat>Widescreen</PresentationFormat>
  <Paragraphs>484</Paragraphs>
  <Slides>43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43</vt:i4>
      </vt:variant>
    </vt:vector>
  </HeadingPairs>
  <TitlesOfParts>
    <vt:vector size="52" baseType="lpstr">
      <vt:lpstr>Arial</vt:lpstr>
      <vt:lpstr>Calibri</vt:lpstr>
      <vt:lpstr>Century Gothic</vt:lpstr>
      <vt:lpstr>Courier New</vt:lpstr>
      <vt:lpstr>STIXGeneral-Italic</vt:lpstr>
      <vt:lpstr>STIXGeneral-Regular</vt:lpstr>
      <vt:lpstr>STIXVariants</vt:lpstr>
      <vt:lpstr>2_Office Theme</vt:lpstr>
      <vt:lpstr>4_Office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Incorporation of risk factors in a stochastic epidemiological COVID-19 model for Los Angeles County</dc:title>
  <dc:creator>Abigail Horn</dc:creator>
  <cp:lastModifiedBy>Abigail Horn</cp:lastModifiedBy>
  <cp:revision>215</cp:revision>
  <dcterms:created xsi:type="dcterms:W3CDTF">2020-06-19T05:55:34Z</dcterms:created>
  <dcterms:modified xsi:type="dcterms:W3CDTF">2020-11-30T17:50:56Z</dcterms:modified>
</cp:coreProperties>
</file>